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90" r:id="rId4"/>
    <p:sldId id="258" r:id="rId5"/>
    <p:sldId id="281" r:id="rId6"/>
    <p:sldId id="259" r:id="rId7"/>
    <p:sldId id="261" r:id="rId8"/>
    <p:sldId id="264" r:id="rId9"/>
    <p:sldId id="262" r:id="rId10"/>
    <p:sldId id="289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'ФХД 2018'!$B$3:$G$3</c:f>
              <c:strCache>
                <c:ptCount val="1"/>
                <c:pt idx="0">
                  <c:v>Выручка себест. реализ. услуг  Валовая прибыль Финан. и прочие доходы  Общие адм.,прочие и фин. расходы Прибыль (после налогооблажения)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5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'ФХД 2018'!$B$3:$G$3</c:f>
              <c:strCache>
                <c:ptCount val="6"/>
                <c:pt idx="0">
                  <c:v>Выручка</c:v>
                </c:pt>
                <c:pt idx="1">
                  <c:v>себест. реализ. услуг </c:v>
                </c:pt>
                <c:pt idx="2">
                  <c:v>Валовая прибыль</c:v>
                </c:pt>
                <c:pt idx="3">
                  <c:v>Финан. и прочие доходы </c:v>
                </c:pt>
                <c:pt idx="4">
                  <c:v>Общие адм.,прочие и фин. расходы</c:v>
                </c:pt>
                <c:pt idx="5">
                  <c:v>Прибыль (после налогооблажения)</c:v>
                </c:pt>
              </c:strCache>
            </c:strRef>
          </c:cat>
          <c:val>
            <c:numRef>
              <c:f>'ФХД 2018'!$B$4:$G$4</c:f>
              <c:numCache>
                <c:formatCode>_-* #,##0\ _₽_-;\-* #,##0\ _₽_-;_-* "-"??\ _₽_-;_-@_-</c:formatCode>
                <c:ptCount val="6"/>
                <c:pt idx="0">
                  <c:v>38166.672153319996</c:v>
                </c:pt>
                <c:pt idx="1">
                  <c:v>32542.771837690001</c:v>
                </c:pt>
                <c:pt idx="2">
                  <c:v>5623.9003156300005</c:v>
                </c:pt>
                <c:pt idx="3">
                  <c:v>1071.3638677199999</c:v>
                </c:pt>
                <c:pt idx="4">
                  <c:v>3014.6790165699995</c:v>
                </c:pt>
                <c:pt idx="5">
                  <c:v>2719.0480722799953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504832"/>
        <c:axId val="226577792"/>
        <c:axId val="0"/>
      </c:bar3DChart>
      <c:catAx>
        <c:axId val="176504832"/>
        <c:scaling>
          <c:orientation val="minMax"/>
        </c:scaling>
        <c:delete val="1"/>
        <c:axPos val="b"/>
        <c:majorTickMark val="out"/>
        <c:minorTickMark val="none"/>
        <c:tickLblPos val="nextTo"/>
        <c:crossAx val="226577792"/>
        <c:crosses val="autoZero"/>
        <c:auto val="1"/>
        <c:lblAlgn val="ctr"/>
        <c:lblOffset val="100"/>
        <c:noMultiLvlLbl val="0"/>
      </c:catAx>
      <c:valAx>
        <c:axId val="226577792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out"/>
        <c:minorTickMark val="none"/>
        <c:tickLblPos val="nextTo"/>
        <c:crossAx val="176504832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'объемы 2019'!$C$7:$C$15</c:f>
              <c:strCache>
                <c:ptCount val="1"/>
                <c:pt idx="0">
                  <c:v>ТОО "АЭСбыт" ТОО "Samga Development" ГКП на ПХВ "Алматы Су" УЭиКХ г.Алматы АО "АлЭС" АО "МаА" ТОО "КазФерроСталь" АМЭС АО "KEGOC" АО "МГЭС" АО "НК  КТЖ" 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9.3746073599987267E-2"/>
                  <c:y val="-3.9641580277939839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10,66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b="1" i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'объемы 2019'!$C$7:$C$15</c:f>
              <c:strCache>
                <c:ptCount val="9"/>
                <c:pt idx="0">
                  <c:v>ТОО "АЭСбыт"</c:v>
                </c:pt>
                <c:pt idx="1">
                  <c:v>ТОО "Samga Development"</c:v>
                </c:pt>
                <c:pt idx="2">
                  <c:v>ГКП на ПХВ "Алматы Су" УЭиКХ г.Алматы</c:v>
                </c:pt>
                <c:pt idx="3">
                  <c:v>АО "АлЭС"</c:v>
                </c:pt>
                <c:pt idx="4">
                  <c:v>АО "МаА"</c:v>
                </c:pt>
                <c:pt idx="5">
                  <c:v>ТОО "КазФерроСталь"</c:v>
                </c:pt>
                <c:pt idx="6">
                  <c:v>АМЭС АО "KEGOC"</c:v>
                </c:pt>
                <c:pt idx="7">
                  <c:v>АО "МГЭС"</c:v>
                </c:pt>
                <c:pt idx="8">
                  <c:v>АО "НК  КТЖ" </c:v>
                </c:pt>
              </c:strCache>
            </c:strRef>
          </c:cat>
          <c:val>
            <c:numRef>
              <c:f>'объемы 2019'!$E$7:$E$15</c:f>
              <c:numCache>
                <c:formatCode>0.00%</c:formatCode>
                <c:ptCount val="9"/>
                <c:pt idx="0">
                  <c:v>0.89336552999488306</c:v>
                </c:pt>
                <c:pt idx="1">
                  <c:v>6.4831643421100468E-2</c:v>
                </c:pt>
                <c:pt idx="2">
                  <c:v>2.1440068223444308E-2</c:v>
                </c:pt>
                <c:pt idx="3">
                  <c:v>9.5301753102810631E-3</c:v>
                </c:pt>
                <c:pt idx="4">
                  <c:v>5.7419791120266201E-3</c:v>
                </c:pt>
                <c:pt idx="5" formatCode="0.000%">
                  <c:v>4.0105838129332284E-3</c:v>
                </c:pt>
                <c:pt idx="6">
                  <c:v>1.4907894400791505E-4</c:v>
                </c:pt>
                <c:pt idx="7">
                  <c:v>4.918707621130344E-4</c:v>
                </c:pt>
                <c:pt idx="8">
                  <c:v>4.3907041921040403E-4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80020371989859E-2"/>
          <c:y val="0.19905107772958966"/>
          <c:w val="0.5316268165020791"/>
          <c:h val="0.79758510565786167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Лист1!$C$1:$C$2</c:f>
              <c:strCache>
                <c:ptCount val="2"/>
                <c:pt idx="0">
                  <c:v>Заемные средства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Лист1!$A$1:$A$2</c:f>
              <c:numCache>
                <c:formatCode>General</c:formatCode>
                <c:ptCount val="2"/>
                <c:pt idx="0">
                  <c:v>4600</c:v>
                </c:pt>
                <c:pt idx="1">
                  <c:v>17972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37-4316-83AB-D125FDB27C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33DC-1271-4EBA-8CD3-709FDA0EB04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5CA7D-0E14-45A0-8C5B-5900F5FC4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8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024C09-E1A4-4AFA-B439-55A79B31B8A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897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6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2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1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0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0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5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2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3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2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1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8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0202-A75E-4138-B55B-241ED05FFEA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hk.k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27784" y="6431178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ru-RU" b="1" cap="all" dirty="0">
                <a:solidFill>
                  <a:srgbClr val="003300"/>
                </a:solidFill>
              </a:rPr>
              <a:t>АЛМАТЫ – </a:t>
            </a:r>
            <a:r>
              <a:rPr lang="ru-RU" b="1" cap="all" dirty="0" err="1" smtClean="0">
                <a:solidFill>
                  <a:srgbClr val="003300"/>
                </a:solidFill>
              </a:rPr>
              <a:t>наурыз</a:t>
            </a:r>
            <a:r>
              <a:rPr lang="ru-RU" b="1" cap="all" dirty="0" smtClean="0">
                <a:solidFill>
                  <a:srgbClr val="003300"/>
                </a:solidFill>
              </a:rPr>
              <a:t>, 2020</a:t>
            </a:r>
            <a:r>
              <a:rPr lang="ru-RU" b="1" dirty="0" smtClean="0">
                <a:solidFill>
                  <a:srgbClr val="003300"/>
                </a:solidFill>
              </a:rPr>
              <a:t>г</a:t>
            </a:r>
            <a:r>
              <a:rPr lang="ru-RU" b="1" cap="all" dirty="0" smtClean="0">
                <a:solidFill>
                  <a:srgbClr val="003300"/>
                </a:solidFill>
              </a:rPr>
              <a:t>.</a:t>
            </a:r>
            <a:endParaRPr lang="ru-RU" b="1" cap="all" dirty="0">
              <a:solidFill>
                <a:srgbClr val="0033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84" y="0"/>
            <a:ext cx="4496916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96336" y="1"/>
            <a:ext cx="1547664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0720" y="836712"/>
            <a:ext cx="45344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2019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жылдың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қорытындысы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бойынша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электр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энергиясын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беру </a:t>
            </a:r>
            <a:r>
              <a:rPr lang="kk-KZ" sz="1600" b="1" dirty="0">
                <a:solidFill>
                  <a:srgbClr val="003300"/>
                </a:solidFill>
                <a:latin typeface="Calibri (Основной текст)"/>
              </a:rPr>
              <a:t> қызметі бойынша, «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Алатау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Жарық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Компаниясы</a:t>
            </a:r>
            <a:r>
              <a:rPr lang="kk-KZ" sz="1600" b="1" dirty="0">
                <a:solidFill>
                  <a:srgbClr val="003300"/>
                </a:solidFill>
                <a:latin typeface="Calibri (Основной текст)"/>
              </a:rPr>
              <a:t>»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АҚ - </a:t>
            </a:r>
            <a:r>
              <a:rPr lang="ru-RU" sz="1600" b="1" dirty="0" err="1">
                <a:solidFill>
                  <a:srgbClr val="003300"/>
                </a:solidFill>
                <a:latin typeface="Calibri (Основной текст)"/>
              </a:rPr>
              <a:t>ның</a:t>
            </a:r>
            <a:r>
              <a:rPr lang="ru-RU" sz="16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kk-KZ" sz="1600" b="1" dirty="0">
                <a:solidFill>
                  <a:srgbClr val="003300"/>
                </a:solidFill>
                <a:latin typeface="Calibri (Основной текст)"/>
              </a:rPr>
              <a:t>бекітілген тарифтік сметасының орындалуы туралы, бекітілген инвестициялық бағдарламасының орындалуы туралы есепті</a:t>
            </a:r>
            <a:endParaRPr lang="ru-RU" sz="1600" dirty="0">
              <a:solidFill>
                <a:srgbClr val="003300"/>
              </a:solidFill>
              <a:latin typeface="Calibri (Основной текст)"/>
            </a:endParaRPr>
          </a:p>
          <a:p>
            <a:pPr algn="ctr"/>
            <a:r>
              <a:rPr lang="kk-KZ" sz="1600" b="1" dirty="0">
                <a:solidFill>
                  <a:srgbClr val="003300"/>
                </a:solidFill>
                <a:latin typeface="Calibri (Основной текст)"/>
              </a:rPr>
              <a:t>жария </a:t>
            </a:r>
            <a:r>
              <a:rPr lang="kk-KZ" sz="1600" b="1" dirty="0" smtClean="0">
                <a:solidFill>
                  <a:srgbClr val="003300"/>
                </a:solidFill>
                <a:latin typeface="Calibri (Основной текст)"/>
              </a:rPr>
              <a:t>тыңдаулары</a:t>
            </a:r>
            <a:endParaRPr lang="ru-RU" sz="1600" b="1" dirty="0">
              <a:solidFill>
                <a:srgbClr val="003300"/>
              </a:solidFill>
              <a:latin typeface="Calibri (Основной текст)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+mj-lt"/>
              </a:rPr>
              <a:pPr>
                <a:defRPr/>
              </a:pPr>
              <a:t>1</a:t>
            </a:fld>
            <a:endParaRPr lang="ru-RU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100" name="Picture 4" descr="http://img.pgarmashov.ru/article/9b2971115d234965c14efa76cbe0679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642336" cy="32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7" y="3212976"/>
            <a:ext cx="4501663" cy="321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072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56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750" y="98870"/>
            <a:ext cx="7401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1.2. </a:t>
            </a:r>
            <a:r>
              <a:rPr lang="ru-RU" sz="1400" b="1" dirty="0" err="1" smtClean="0">
                <a:solidFill>
                  <a:srgbClr val="003300"/>
                </a:solidFill>
                <a:latin typeface="Calibri (Основной текст)"/>
              </a:rPr>
              <a:t>Тарифтердің</a:t>
            </a:r>
            <a:r>
              <a:rPr lang="ru-RU" sz="1400" b="1" dirty="0" smtClean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400" b="1" dirty="0" err="1">
                <a:solidFill>
                  <a:srgbClr val="003300"/>
                </a:solidFill>
                <a:latin typeface="Calibri (Основной текст)"/>
              </a:rPr>
              <a:t>ықтимал</a:t>
            </a:r>
            <a:r>
              <a:rPr lang="ru-RU" sz="14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400" b="1" dirty="0" err="1">
                <a:solidFill>
                  <a:srgbClr val="003300"/>
                </a:solidFill>
                <a:latin typeface="Calibri (Основной текст)"/>
              </a:rPr>
              <a:t>өзгеруі</a:t>
            </a:r>
            <a:r>
              <a:rPr lang="ru-RU" sz="1400" b="1" dirty="0">
                <a:solidFill>
                  <a:srgbClr val="003300"/>
                </a:solidFill>
                <a:latin typeface="Calibri (Основной текст)"/>
              </a:rPr>
              <a:t>.  2020 </a:t>
            </a:r>
            <a:r>
              <a:rPr lang="ru-RU" sz="1400" b="1" dirty="0" err="1">
                <a:solidFill>
                  <a:srgbClr val="003300"/>
                </a:solidFill>
                <a:latin typeface="Calibri (Основной текст)"/>
              </a:rPr>
              <a:t>жылға</a:t>
            </a:r>
            <a:r>
              <a:rPr lang="ru-RU" sz="14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400" b="1" dirty="0" err="1">
                <a:solidFill>
                  <a:srgbClr val="003300"/>
                </a:solidFill>
                <a:latin typeface="Calibri (Основной текст)"/>
              </a:rPr>
              <a:t>арналған</a:t>
            </a:r>
            <a:r>
              <a:rPr lang="ru-RU" sz="14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400" b="1" dirty="0" err="1">
                <a:solidFill>
                  <a:srgbClr val="003300"/>
                </a:solidFill>
                <a:latin typeface="Calibri (Основной текст)"/>
              </a:rPr>
              <a:t>тарифтік</a:t>
            </a:r>
            <a:r>
              <a:rPr lang="ru-RU" sz="1400" b="1" dirty="0">
                <a:solidFill>
                  <a:srgbClr val="003300"/>
                </a:solidFill>
                <a:latin typeface="Calibri (Основной текст)"/>
              </a:rPr>
              <a:t> </a:t>
            </a:r>
            <a:r>
              <a:rPr lang="ru-RU" sz="1400" b="1" dirty="0" err="1">
                <a:solidFill>
                  <a:srgbClr val="003300"/>
                </a:solidFill>
                <a:latin typeface="Calibri (Основной текст)"/>
              </a:rPr>
              <a:t>саясат</a:t>
            </a:r>
            <a:endParaRPr lang="ru-RU" sz="1400" dirty="0">
              <a:solidFill>
                <a:srgbClr val="003300"/>
              </a:solidFill>
              <a:latin typeface="Calibri (Основной текст)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6562" y="622885"/>
            <a:ext cx="8814726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kk-KZ" sz="1400" b="1" dirty="0">
                <a:solidFill>
                  <a:srgbClr val="003300"/>
                </a:solidFill>
                <a:latin typeface="Calibri (Основной текст)"/>
              </a:rPr>
              <a:t>Уәкілетті органмен «АЖК» АҚ үшін 2020 жылға тарифтің шекті деңгейі</a:t>
            </a:r>
            <a:endParaRPr lang="ru-RU" sz="1400" b="1" dirty="0" smtClean="0">
              <a:solidFill>
                <a:srgbClr val="003300"/>
              </a:solidFill>
              <a:latin typeface="Calibri (Основной текст)"/>
              <a:cs typeface="Arial" pitchFamily="34" charset="0"/>
            </a:endParaRPr>
          </a:p>
        </p:txBody>
      </p:sp>
      <p:pic>
        <p:nvPicPr>
          <p:cNvPr id="21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12360" y="-12385"/>
            <a:ext cx="1331640" cy="5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4"/>
          <p:cNvSpPr txBox="1">
            <a:spLocks/>
          </p:cNvSpPr>
          <p:nvPr/>
        </p:nvSpPr>
        <p:spPr>
          <a:xfrm>
            <a:off x="6982441" y="6474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10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619" y="2924944"/>
            <a:ext cx="8710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стратегиялық тауарлардың және (немесе) стратегиялық тауарларды тасымалдауға жұмсалатын тарифтерді (бағаларды) мемлекеттік тіркеуге жататын стратегиялық тауарлардың өзгеруі;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Қазақстан Республикасының заңнамасына сәйкес төтенше жағдай жариялау;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Қазақстан Республикасының салық заңнамасына сәйкес салық мөлшерлемесінің және бюджетке төленетін басқа да міндетті төлемдердің өзгеруі;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реттелетіп көрсетілетін қызметтердің көлемінің ұлғаюы;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мемлекеттік бағдарламаларды іске асыруға байланысты бекітілген инвестициялық бағдарламаның өзгеруі;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r>
              <a:rPr lang="kk-KZ" sz="1200" b="1" dirty="0">
                <a:solidFill>
                  <a:srgbClr val="003300"/>
                </a:solidFill>
                <a:latin typeface="Calibri (Основной текст)"/>
              </a:rPr>
              <a:t>Сондай-ақ, келесі жағдайларда субъектінің реттеліп көрсетілетін қызметтеріне тариф төмендетіледі: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субъект ұсынатын реттелетін қызметтер көлемінің ұлғаюы;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уәкілетті органның ведомствосымен бекітілген субъектінің тарифтік сметасында қарастырылған нақты шығындарды азайтулар;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Қазақстан Республикасының табиғи монополиялар туралы заңнамасына сәйкес субъектілер көрсететін, реттеліп көрсетілетін қызметтерге қатысты емес қызметтен айтарлықтай кіріс алу;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Қазақстан Республикасының салық заңнамасындағы тиісті өзгерістер;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rgbClr val="003300"/>
                </a:solidFill>
                <a:latin typeface="Calibri (Основной текст)"/>
              </a:rPr>
              <a:t>инвестициялық бағдарламадағы оның соммасын азайту бағытындағы өзгерістер.</a:t>
            </a:r>
            <a:endParaRPr lang="ru-RU" sz="1200" dirty="0">
              <a:solidFill>
                <a:srgbClr val="003300"/>
              </a:solidFill>
              <a:latin typeface="Calibri (Основной текст)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8317" y="2654914"/>
            <a:ext cx="8814726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kk-KZ" sz="1400" b="1" dirty="0">
                <a:solidFill>
                  <a:srgbClr val="003300"/>
                </a:solidFill>
                <a:latin typeface="Calibri (Основной текст)"/>
              </a:rPr>
              <a:t>2020 ж. «АЖК» АҚ үшін оның қызмет мерзімі аяқталғанға дейін Тарифтердің ықтимал </a:t>
            </a:r>
            <a:r>
              <a:rPr lang="kk-KZ" sz="1400" b="1" dirty="0" smtClean="0">
                <a:solidFill>
                  <a:srgbClr val="003300"/>
                </a:solidFill>
                <a:latin typeface="Calibri (Основной текст)"/>
              </a:rPr>
              <a:t>өзгеруі:</a:t>
            </a:r>
            <a:endParaRPr lang="ru-RU" sz="1400" dirty="0">
              <a:solidFill>
                <a:srgbClr val="003300"/>
              </a:solidFill>
              <a:latin typeface="Calibri (Основной текст)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411" y="1052736"/>
            <a:ext cx="8814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003300"/>
                </a:solidFill>
                <a:latin typeface="Calibri (Основной текст)"/>
              </a:rPr>
              <a:t>Уәкілетті органмен «АЖК» АҚ үшін 2020 жылға тарифтің шекті деңгейі - 5,95 теңге/квтс бекітілді.  (ҚҚС-сыз).</a:t>
            </a:r>
            <a:endParaRPr lang="ru-RU" sz="1400" dirty="0">
              <a:solidFill>
                <a:srgbClr val="003300"/>
              </a:solidFill>
              <a:latin typeface="Calibri (Основной текст)"/>
            </a:endParaRPr>
          </a:p>
          <a:p>
            <a:pPr algn="ctr"/>
            <a:r>
              <a:rPr lang="kk-KZ" sz="1400" dirty="0">
                <a:solidFill>
                  <a:srgbClr val="003300"/>
                </a:solidFill>
                <a:latin typeface="Calibri (Основной текст)"/>
              </a:rPr>
              <a:t>	</a:t>
            </a:r>
            <a:endParaRPr lang="en-US" sz="1400" dirty="0" smtClean="0">
              <a:solidFill>
                <a:srgbClr val="003300"/>
              </a:solidFill>
              <a:latin typeface="Calibri (Основной текст)"/>
            </a:endParaRPr>
          </a:p>
          <a:p>
            <a:r>
              <a:rPr lang="kk-KZ" sz="1400" dirty="0" smtClean="0">
                <a:solidFill>
                  <a:srgbClr val="003300"/>
                </a:solidFill>
                <a:latin typeface="Calibri (Основной текст)"/>
              </a:rPr>
              <a:t>Табиғи </a:t>
            </a:r>
            <a:r>
              <a:rPr lang="kk-KZ" sz="1400" dirty="0">
                <a:solidFill>
                  <a:srgbClr val="003300"/>
                </a:solidFill>
                <a:latin typeface="Calibri (Основной текст)"/>
              </a:rPr>
              <a:t>монополия субъектілерінің қызметін реттейтін НҚА сәйкес, 2020 жылдың екінші жартысында «АЖК» АҚ келесі кезеңге 2021-22025 жылдарға тарифті бекітуге өтінім беруді жоспарлап отыр.</a:t>
            </a:r>
            <a:endParaRPr lang="ru-RU" sz="1400" dirty="0">
              <a:solidFill>
                <a:srgbClr val="003300"/>
              </a:solidFill>
              <a:latin typeface="Calibri (Основной текст)"/>
            </a:endParaRPr>
          </a:p>
          <a:p>
            <a:pPr algn="ctr"/>
            <a:endParaRPr lang="ru-RU" sz="1400" b="1" dirty="0" smtClean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64287" y="-12385"/>
            <a:ext cx="1979713" cy="77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7212" y="2420888"/>
            <a:ext cx="67956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/>
              <a:t> </a:t>
            </a:r>
            <a:endParaRPr lang="ru-RU" sz="4000" dirty="0"/>
          </a:p>
          <a:p>
            <a:r>
              <a:rPr lang="ru-RU" sz="4000" b="1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НАЗАРЛАРЫҢЫЗҒА РАХМЕТ! </a:t>
            </a:r>
            <a:endParaRPr lang="ru-RU" sz="40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697835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11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6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-1"/>
            <a:ext cx="9144000" cy="4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4139" y="8044"/>
            <a:ext cx="7050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cap="all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dirty="0">
                <a:solidFill>
                  <a:srgbClr val="003300"/>
                </a:solidFill>
              </a:rPr>
              <a:t>«АЖК»</a:t>
            </a:r>
            <a:r>
              <a:rPr lang="kk-KZ" b="1" dirty="0">
                <a:solidFill>
                  <a:srgbClr val="003300"/>
                </a:solidFill>
              </a:rPr>
              <a:t> АҚ туралы жалпы ақпарат</a:t>
            </a:r>
            <a:r>
              <a:rPr lang="ru-RU" b="1" dirty="0">
                <a:solidFill>
                  <a:srgbClr val="003300"/>
                </a:solidFill>
              </a:rPr>
              <a:t>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0562" y="605689"/>
            <a:ext cx="2609230" cy="866077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u="sng" dirty="0" err="1"/>
              <a:t>Қызмет</a:t>
            </a:r>
            <a:r>
              <a:rPr lang="ru-RU" u="sng" dirty="0"/>
              <a:t> </a:t>
            </a:r>
            <a:r>
              <a:rPr lang="ru-RU" u="sng" dirty="0" err="1"/>
              <a:t>саласы</a:t>
            </a:r>
            <a:r>
              <a:rPr lang="ru-RU" u="sng" dirty="0"/>
              <a:t> </a:t>
            </a:r>
            <a:r>
              <a:rPr lang="ru-RU" u="sng" dirty="0" err="1"/>
              <a:t>және</a:t>
            </a:r>
            <a:r>
              <a:rPr lang="ru-RU" u="sng" dirty="0"/>
              <a:t> </a:t>
            </a:r>
            <a:r>
              <a:rPr lang="ru-RU" u="sng" dirty="0" err="1"/>
              <a:t>салалық</a:t>
            </a:r>
            <a:r>
              <a:rPr lang="ru-RU" u="sng" dirty="0"/>
              <a:t> </a:t>
            </a:r>
            <a:r>
              <a:rPr lang="ru-RU" u="sng" dirty="0" err="1"/>
              <a:t>тиістілігі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690028" y="750695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86675" y="715561"/>
            <a:ext cx="5509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kk-KZ" sz="1000" dirty="0">
                <a:solidFill>
                  <a:srgbClr val="003300"/>
                </a:solidFill>
              </a:rPr>
              <a:t>«</a:t>
            </a:r>
            <a:r>
              <a:rPr lang="ru-RU" sz="1000" dirty="0">
                <a:solidFill>
                  <a:srgbClr val="003300"/>
                </a:solidFill>
              </a:rPr>
              <a:t>АЖК</a:t>
            </a:r>
            <a:r>
              <a:rPr lang="kk-KZ" sz="1000" dirty="0">
                <a:solidFill>
                  <a:srgbClr val="003300"/>
                </a:solidFill>
              </a:rPr>
              <a:t>»</a:t>
            </a:r>
            <a:r>
              <a:rPr lang="ru-RU" sz="1000" dirty="0">
                <a:solidFill>
                  <a:srgbClr val="003300"/>
                </a:solidFill>
              </a:rPr>
              <a:t> АҚ Алматы </a:t>
            </a:r>
            <a:r>
              <a:rPr lang="ru-RU" sz="1000" dirty="0" err="1">
                <a:solidFill>
                  <a:srgbClr val="003300"/>
                </a:solidFill>
              </a:rPr>
              <a:t>қаласы</a:t>
            </a:r>
            <a:r>
              <a:rPr lang="ru-RU" sz="1000" dirty="0">
                <a:solidFill>
                  <a:srgbClr val="003300"/>
                </a:solidFill>
              </a:rPr>
              <a:t> мен Алматы </a:t>
            </a:r>
            <a:r>
              <a:rPr lang="ru-RU" sz="1000" dirty="0" err="1">
                <a:solidFill>
                  <a:srgbClr val="003300"/>
                </a:solidFill>
              </a:rPr>
              <a:t>облысы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бойынша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электр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энергиясын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беруді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жүзеге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асыра</a:t>
            </a:r>
            <a:r>
              <a:rPr lang="kk-KZ" sz="1000" dirty="0">
                <a:solidFill>
                  <a:srgbClr val="003300"/>
                </a:solidFill>
              </a:rPr>
              <a:t>тын өңірлік э</a:t>
            </a:r>
            <a:r>
              <a:rPr lang="ru-RU" sz="1000" dirty="0" err="1">
                <a:solidFill>
                  <a:srgbClr val="003300"/>
                </a:solidFill>
              </a:rPr>
              <a:t>лектр</a:t>
            </a:r>
            <a:r>
              <a:rPr lang="kk-KZ" sz="1000" dirty="0">
                <a:solidFill>
                  <a:srgbClr val="003300"/>
                </a:solidFill>
              </a:rPr>
              <a:t> тораптық </a:t>
            </a:r>
            <a:r>
              <a:rPr lang="ru-RU" sz="1000" dirty="0">
                <a:solidFill>
                  <a:srgbClr val="003300"/>
                </a:solidFill>
              </a:rPr>
              <a:t>компания </a:t>
            </a:r>
            <a:r>
              <a:rPr lang="ru-RU" sz="1000" dirty="0" err="1">
                <a:solidFill>
                  <a:srgbClr val="003300"/>
                </a:solidFill>
              </a:rPr>
              <a:t>болып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табылады</a:t>
            </a:r>
            <a:r>
              <a:rPr lang="kk-KZ" sz="1000" dirty="0">
                <a:solidFill>
                  <a:srgbClr val="003300"/>
                </a:solidFill>
              </a:rPr>
              <a:t>.</a:t>
            </a:r>
            <a:endParaRPr lang="ru-RU" sz="1000" dirty="0">
              <a:solidFill>
                <a:srgbClr val="003300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15499" y="1574763"/>
            <a:ext cx="2584293" cy="901104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u="sng" dirty="0" err="1"/>
              <a:t>Мемлекеттік</a:t>
            </a:r>
            <a:r>
              <a:rPr lang="ru-RU" u="sng" dirty="0"/>
              <a:t> </a:t>
            </a:r>
            <a:r>
              <a:rPr lang="ru-RU" u="sng" dirty="0" err="1"/>
              <a:t>реттеу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2690028" y="1710781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57758" y="1574763"/>
            <a:ext cx="5567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kk-KZ" sz="1000" dirty="0">
                <a:solidFill>
                  <a:srgbClr val="003300"/>
                </a:solidFill>
              </a:rPr>
              <a:t>«АЖК» АҚ электр энергиясын беру және тарату - қызмет түрі бойынша табиғи монополиялар субъектілерінің Мемлекеттік тіркелімінің республикалық бөліміне енгізілген.</a:t>
            </a:r>
            <a:endParaRPr lang="ru-RU" sz="1000" dirty="0">
              <a:solidFill>
                <a:srgbClr val="003300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505" y="2553113"/>
            <a:ext cx="2582523" cy="913940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kk-KZ" u="sng" dirty="0"/>
              <a:t>Лицензияның болуы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2699793" y="2722051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35409" y="2286845"/>
            <a:ext cx="5576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kk-KZ" sz="1000" dirty="0">
                <a:solidFill>
                  <a:srgbClr val="003300"/>
                </a:solidFill>
              </a:rPr>
              <a:t>«Қазақстан Республикасының кейбір заңнамалық актілеріне рұқсат беру құжаттарын қысқарту және мемлекеттік органдардың</a:t>
            </a:r>
            <a:br>
              <a:rPr lang="kk-KZ" sz="1000" dirty="0">
                <a:solidFill>
                  <a:srgbClr val="003300"/>
                </a:solidFill>
              </a:rPr>
            </a:br>
            <a:r>
              <a:rPr lang="kk-KZ" sz="1000" dirty="0">
                <a:solidFill>
                  <a:srgbClr val="003300"/>
                </a:solidFill>
              </a:rPr>
              <a:t>бақылау мен қадағалау функцияларын оңтайландыру мәселелері бойынша</a:t>
            </a:r>
            <a:br>
              <a:rPr lang="kk-KZ" sz="1000" dirty="0">
                <a:solidFill>
                  <a:srgbClr val="003300"/>
                </a:solidFill>
              </a:rPr>
            </a:br>
            <a:r>
              <a:rPr lang="kk-KZ" sz="1000" dirty="0">
                <a:solidFill>
                  <a:srgbClr val="003300"/>
                </a:solidFill>
              </a:rPr>
              <a:t>өзгерістер мен толықтырулар енгізу туралы» ҚР 2012 жылғы 10 маусымдағы № 36-V Заңымен (26.12. 2012ж. берілген өзгерістермен) «Лицензиялау туралы» №214 III Заңның 12-бабының 1-тармағы алынып тасталды.  Заңнамада аталған өзгеріспен компанияның электр энергиясын беру және тарату қызметтеріне лицензия алу міндеті алынып тасталды.</a:t>
            </a:r>
            <a:endParaRPr lang="ru-RU" sz="1000" dirty="0">
              <a:solidFill>
                <a:srgbClr val="003300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0562" y="4077072"/>
            <a:ext cx="2599466" cy="1152128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u="sng" dirty="0" err="1"/>
              <a:t>Сертификаттардың</a:t>
            </a:r>
            <a:r>
              <a:rPr lang="ru-RU" u="sng" dirty="0"/>
              <a:t> </a:t>
            </a:r>
            <a:r>
              <a:rPr lang="ru-RU" u="sng" dirty="0" err="1"/>
              <a:t>болуы</a:t>
            </a: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2699793" y="4365104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7" name="Picture 13" descr="ШАП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55970" y="0"/>
            <a:ext cx="1763689" cy="71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Номер слайда 4"/>
          <p:cNvSpPr txBox="1">
            <a:spLocks/>
          </p:cNvSpPr>
          <p:nvPr/>
        </p:nvSpPr>
        <p:spPr>
          <a:xfrm>
            <a:off x="7010400" y="6428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ru-RU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35409" y="3721095"/>
            <a:ext cx="554836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000" dirty="0">
                <a:solidFill>
                  <a:srgbClr val="003300"/>
                </a:solidFill>
              </a:rPr>
              <a:t>2012 </a:t>
            </a:r>
            <a:r>
              <a:rPr lang="ru-RU" sz="1000" dirty="0" err="1">
                <a:solidFill>
                  <a:srgbClr val="003300"/>
                </a:solidFill>
              </a:rPr>
              <a:t>жылы</a:t>
            </a:r>
            <a:r>
              <a:rPr lang="kk-KZ" sz="1000" dirty="0">
                <a:solidFill>
                  <a:srgbClr val="003300"/>
                </a:solidFill>
              </a:rPr>
              <a:t> «</a:t>
            </a:r>
            <a:r>
              <a:rPr lang="ru-RU" sz="1000" dirty="0">
                <a:solidFill>
                  <a:srgbClr val="003300"/>
                </a:solidFill>
              </a:rPr>
              <a:t>АЖК</a:t>
            </a:r>
            <a:r>
              <a:rPr lang="kk-KZ" sz="1000" dirty="0">
                <a:solidFill>
                  <a:srgbClr val="003300"/>
                </a:solidFill>
              </a:rPr>
              <a:t>» </a:t>
            </a:r>
            <a:r>
              <a:rPr lang="ru-RU" sz="1000" dirty="0">
                <a:solidFill>
                  <a:srgbClr val="003300"/>
                </a:solidFill>
              </a:rPr>
              <a:t>АҚ </a:t>
            </a:r>
            <a:r>
              <a:rPr lang="kk-KZ" sz="1000" dirty="0">
                <a:solidFill>
                  <a:srgbClr val="003300"/>
                </a:solidFill>
              </a:rPr>
              <a:t>біріктірілген </a:t>
            </a:r>
            <a:r>
              <a:rPr lang="ru-RU" sz="1000" dirty="0">
                <a:solidFill>
                  <a:srgbClr val="003300"/>
                </a:solidFill>
              </a:rPr>
              <a:t>менеджмент </a:t>
            </a:r>
            <a:r>
              <a:rPr lang="ru-RU" sz="1000" dirty="0" err="1">
                <a:solidFill>
                  <a:srgbClr val="003300"/>
                </a:solidFill>
              </a:rPr>
              <a:t>жүйесі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бойынша</a:t>
            </a:r>
            <a:r>
              <a:rPr lang="kk-KZ" sz="1000" dirty="0">
                <a:solidFill>
                  <a:srgbClr val="003300"/>
                </a:solidFill>
              </a:rPr>
              <a:t> «</a:t>
            </a:r>
            <a:r>
              <a:rPr lang="ru-RU" sz="1000" dirty="0">
                <a:solidFill>
                  <a:srgbClr val="003300"/>
                </a:solidFill>
              </a:rPr>
              <a:t>TÜV </a:t>
            </a:r>
            <a:r>
              <a:rPr lang="ru-RU" sz="1000" dirty="0" err="1">
                <a:solidFill>
                  <a:srgbClr val="003300"/>
                </a:solidFill>
              </a:rPr>
              <a:t>Thüringen</a:t>
            </a:r>
            <a:r>
              <a:rPr lang="kk-KZ" sz="1000" dirty="0">
                <a:solidFill>
                  <a:srgbClr val="003300"/>
                </a:solidFill>
              </a:rPr>
              <a:t>»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халықаралық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компаниясымен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сертификатталды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және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жалпыға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танылған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халықаралық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стандарттардың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талаптарына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сәйкес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келеді</a:t>
            </a:r>
            <a:r>
              <a:rPr lang="ru-RU" sz="1000" dirty="0">
                <a:solidFill>
                  <a:srgbClr val="003300"/>
                </a:solidFill>
              </a:rPr>
              <a:t>:</a:t>
            </a:r>
          </a:p>
          <a:p>
            <a:r>
              <a:rPr lang="ru-RU" sz="1000" dirty="0">
                <a:solidFill>
                  <a:srgbClr val="003300"/>
                </a:solidFill>
              </a:rPr>
              <a:t>· ISO 9001:2015 - сапа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;</a:t>
            </a:r>
          </a:p>
          <a:p>
            <a:r>
              <a:rPr lang="ru-RU" sz="1000" dirty="0">
                <a:solidFill>
                  <a:srgbClr val="003300"/>
                </a:solidFill>
              </a:rPr>
              <a:t>· ISO 14001:2015 - </a:t>
            </a:r>
            <a:r>
              <a:rPr lang="ru-RU" sz="1000" dirty="0" err="1">
                <a:solidFill>
                  <a:srgbClr val="003300"/>
                </a:solidFill>
              </a:rPr>
              <a:t>қоршаған</a:t>
            </a:r>
            <a:r>
              <a:rPr lang="ru-RU" sz="1000" dirty="0">
                <a:solidFill>
                  <a:srgbClr val="003300"/>
                </a:solidFill>
              </a:rPr>
              <a:t> орта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;</a:t>
            </a:r>
          </a:p>
          <a:p>
            <a:r>
              <a:rPr lang="ru-RU" sz="1000" dirty="0">
                <a:solidFill>
                  <a:srgbClr val="003300"/>
                </a:solidFill>
              </a:rPr>
              <a:t>·OHSAS 18001:2007 - </a:t>
            </a:r>
            <a:r>
              <a:rPr lang="ru-RU" sz="1000" dirty="0" err="1">
                <a:solidFill>
                  <a:srgbClr val="003300"/>
                </a:solidFill>
              </a:rPr>
              <a:t>Денсаулық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сақтау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және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еңбек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қауіпсіздігін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қамтамасыз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ету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;</a:t>
            </a:r>
          </a:p>
          <a:p>
            <a:r>
              <a:rPr lang="ru-RU" sz="1000" dirty="0">
                <a:solidFill>
                  <a:srgbClr val="003300"/>
                </a:solidFill>
              </a:rPr>
              <a:t>2018 </a:t>
            </a:r>
            <a:r>
              <a:rPr lang="ru-RU" sz="1000" dirty="0" err="1">
                <a:solidFill>
                  <a:srgbClr val="003300"/>
                </a:solidFill>
              </a:rPr>
              <a:t>жылы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kk-KZ" sz="1000" dirty="0">
                <a:solidFill>
                  <a:srgbClr val="003300"/>
                </a:solidFill>
              </a:rPr>
              <a:t>«</a:t>
            </a:r>
            <a:r>
              <a:rPr lang="ru-RU" sz="1000" dirty="0">
                <a:solidFill>
                  <a:srgbClr val="003300"/>
                </a:solidFill>
              </a:rPr>
              <a:t>АЖК</a:t>
            </a:r>
            <a:r>
              <a:rPr lang="kk-KZ" sz="1000" dirty="0">
                <a:solidFill>
                  <a:srgbClr val="003300"/>
                </a:solidFill>
              </a:rPr>
              <a:t>» </a:t>
            </a:r>
            <a:r>
              <a:rPr lang="ru-RU" sz="1000" dirty="0">
                <a:solidFill>
                  <a:srgbClr val="003300"/>
                </a:solidFill>
              </a:rPr>
              <a:t>АҚ сапа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, </a:t>
            </a:r>
            <a:r>
              <a:rPr lang="ru-RU" sz="1000" dirty="0" err="1">
                <a:solidFill>
                  <a:srgbClr val="003300"/>
                </a:solidFill>
              </a:rPr>
              <a:t>қоршаған</a:t>
            </a:r>
            <a:r>
              <a:rPr lang="ru-RU" sz="1000" dirty="0">
                <a:solidFill>
                  <a:srgbClr val="003300"/>
                </a:solidFill>
              </a:rPr>
              <a:t> орта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және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денсаулық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сақтау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және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еңбек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қауіпсіздігі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саласындағы</a:t>
            </a:r>
            <a:r>
              <a:rPr lang="ru-RU" sz="1000" dirty="0">
                <a:solidFill>
                  <a:srgbClr val="003300"/>
                </a:solidFill>
              </a:rPr>
              <a:t> менеджмент </a:t>
            </a:r>
            <a:r>
              <a:rPr lang="ru-RU" sz="1000" dirty="0" err="1">
                <a:solidFill>
                  <a:srgbClr val="003300"/>
                </a:solidFill>
              </a:rPr>
              <a:t>жүйесі</a:t>
            </a:r>
            <a:r>
              <a:rPr lang="ru-RU" sz="1000" dirty="0">
                <a:solidFill>
                  <a:srgbClr val="003300"/>
                </a:solidFill>
              </a:rPr>
              <a:t>, </a:t>
            </a:r>
            <a:r>
              <a:rPr lang="ru-RU" sz="1000" dirty="0" err="1">
                <a:solidFill>
                  <a:srgbClr val="003300"/>
                </a:solidFill>
              </a:rPr>
              <a:t>сондай-ақ</a:t>
            </a:r>
            <a:r>
              <a:rPr lang="ru-RU" sz="1000" dirty="0">
                <a:solidFill>
                  <a:srgbClr val="003300"/>
                </a:solidFill>
              </a:rPr>
              <a:t> ISO9001:2015; ISO14001:2015; OHSAS18001:2007; ISO 50001:2011 </a:t>
            </a:r>
            <a:r>
              <a:rPr lang="ru-RU" sz="1000" dirty="0" err="1">
                <a:solidFill>
                  <a:srgbClr val="003300"/>
                </a:solidFill>
              </a:rPr>
              <a:t>сәйкес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энергетикалық</a:t>
            </a:r>
            <a:r>
              <a:rPr lang="ru-RU" sz="1000" dirty="0">
                <a:solidFill>
                  <a:srgbClr val="003300"/>
                </a:solidFill>
              </a:rPr>
              <a:t> менеджмент </a:t>
            </a:r>
            <a:r>
              <a:rPr lang="ru-RU" sz="1000" dirty="0" err="1">
                <a:solidFill>
                  <a:srgbClr val="003300"/>
                </a:solidFill>
              </a:rPr>
              <a:t>жүйесі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бойынша</a:t>
            </a:r>
            <a:r>
              <a:rPr lang="kk-KZ" sz="1000" dirty="0">
                <a:solidFill>
                  <a:srgbClr val="003300"/>
                </a:solidFill>
              </a:rPr>
              <a:t> «</a:t>
            </a:r>
            <a:r>
              <a:rPr lang="ru-RU" sz="1000" dirty="0">
                <a:solidFill>
                  <a:srgbClr val="003300"/>
                </a:solidFill>
              </a:rPr>
              <a:t>TÜV NORD</a:t>
            </a:r>
            <a:r>
              <a:rPr lang="kk-KZ" sz="1000" dirty="0">
                <a:solidFill>
                  <a:srgbClr val="003300"/>
                </a:solidFill>
              </a:rPr>
              <a:t>»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халықаралық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компаниясымен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сәтті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қайта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сертификатталды</a:t>
            </a:r>
            <a:r>
              <a:rPr lang="ru-RU" sz="1000" dirty="0">
                <a:solidFill>
                  <a:srgbClr val="003300"/>
                </a:solidFill>
              </a:rPr>
              <a:t>.</a:t>
            </a:r>
          </a:p>
          <a:p>
            <a:r>
              <a:rPr lang="ru-RU" sz="1000" dirty="0">
                <a:solidFill>
                  <a:srgbClr val="003300"/>
                </a:solidFill>
              </a:rPr>
              <a:t>ISO 50001:2011-энергетикалық менеджмент </a:t>
            </a:r>
            <a:r>
              <a:rPr lang="ru-RU" sz="1000" dirty="0" err="1">
                <a:solidFill>
                  <a:srgbClr val="003300"/>
                </a:solidFill>
              </a:rPr>
              <a:t>жүйесі</a:t>
            </a:r>
            <a:r>
              <a:rPr lang="ru-RU" sz="1000" dirty="0">
                <a:solidFill>
                  <a:srgbClr val="003300"/>
                </a:solidFill>
              </a:rPr>
              <a:t>.</a:t>
            </a:r>
          </a:p>
          <a:p>
            <a:r>
              <a:rPr lang="ru-RU" sz="1000" dirty="0">
                <a:solidFill>
                  <a:srgbClr val="003300"/>
                </a:solidFill>
              </a:rPr>
              <a:t>2019 </a:t>
            </a:r>
            <a:r>
              <a:rPr lang="ru-RU" sz="1000" dirty="0" err="1">
                <a:solidFill>
                  <a:srgbClr val="003300"/>
                </a:solidFill>
              </a:rPr>
              <a:t>жылы</a:t>
            </a:r>
            <a:r>
              <a:rPr lang="kk-KZ" sz="1000" dirty="0">
                <a:solidFill>
                  <a:srgbClr val="003300"/>
                </a:solidFill>
              </a:rPr>
              <a:t> «</a:t>
            </a:r>
            <a:r>
              <a:rPr lang="ru-RU" sz="1000" dirty="0">
                <a:solidFill>
                  <a:srgbClr val="003300"/>
                </a:solidFill>
              </a:rPr>
              <a:t>АЖК</a:t>
            </a:r>
            <a:r>
              <a:rPr lang="kk-KZ" sz="1000" dirty="0">
                <a:solidFill>
                  <a:srgbClr val="003300"/>
                </a:solidFill>
              </a:rPr>
              <a:t>»</a:t>
            </a:r>
            <a:r>
              <a:rPr lang="ru-RU" sz="1000" dirty="0">
                <a:solidFill>
                  <a:srgbClr val="003300"/>
                </a:solidFill>
              </a:rPr>
              <a:t> АҚ </a:t>
            </a:r>
            <a:r>
              <a:rPr lang="ru-RU" sz="1000" dirty="0" err="1">
                <a:solidFill>
                  <a:srgbClr val="003300"/>
                </a:solidFill>
              </a:rPr>
              <a:t>бақылау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аудиті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барысында</a:t>
            </a:r>
            <a:r>
              <a:rPr lang="ru-RU" sz="1000" dirty="0">
                <a:solidFill>
                  <a:srgbClr val="003300"/>
                </a:solidFill>
              </a:rPr>
              <a:t> ISO9001; ISO14001; OHSAS18001; ISO50001 </a:t>
            </a:r>
            <a:r>
              <a:rPr lang="ru-RU" sz="1000" dirty="0" err="1">
                <a:solidFill>
                  <a:srgbClr val="003300"/>
                </a:solidFill>
              </a:rPr>
              <a:t>халықаралық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стандарттарында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көзделген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барлық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талаптарға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Денсаулық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сақтау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және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еңбек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қауіпсіздігін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қамтамасыз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ету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саласындағы</a:t>
            </a:r>
            <a:r>
              <a:rPr lang="ru-RU" sz="1000" dirty="0">
                <a:solidFill>
                  <a:srgbClr val="003300"/>
                </a:solidFill>
              </a:rPr>
              <a:t> сапа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, </a:t>
            </a:r>
            <a:r>
              <a:rPr lang="ru-RU" sz="1000" dirty="0" err="1">
                <a:solidFill>
                  <a:srgbClr val="003300"/>
                </a:solidFill>
              </a:rPr>
              <a:t>қоршаған</a:t>
            </a:r>
            <a:r>
              <a:rPr lang="ru-RU" sz="1000" dirty="0">
                <a:solidFill>
                  <a:srgbClr val="003300"/>
                </a:solidFill>
              </a:rPr>
              <a:t> орта </a:t>
            </a:r>
            <a:r>
              <a:rPr lang="ru-RU" sz="1000" dirty="0" err="1">
                <a:solidFill>
                  <a:srgbClr val="003300"/>
                </a:solidFill>
              </a:rPr>
              <a:t>менеджменті</a:t>
            </a:r>
            <a:r>
              <a:rPr lang="ru-RU" sz="1000" dirty="0">
                <a:solidFill>
                  <a:srgbClr val="003300"/>
                </a:solidFill>
              </a:rPr>
              <a:t>, </a:t>
            </a:r>
            <a:r>
              <a:rPr lang="ru-RU" sz="1000" dirty="0" err="1">
                <a:solidFill>
                  <a:srgbClr val="003300"/>
                </a:solidFill>
              </a:rPr>
              <a:t>энергетикалық</a:t>
            </a:r>
            <a:r>
              <a:rPr lang="ru-RU" sz="1000" dirty="0">
                <a:solidFill>
                  <a:srgbClr val="003300"/>
                </a:solidFill>
              </a:rPr>
              <a:t> менеджмент </a:t>
            </a:r>
            <a:r>
              <a:rPr lang="ru-RU" sz="1000" dirty="0" err="1">
                <a:solidFill>
                  <a:srgbClr val="003300"/>
                </a:solidFill>
              </a:rPr>
              <a:t>және</a:t>
            </a:r>
            <a:r>
              <a:rPr lang="ru-RU" sz="1000" dirty="0">
                <a:solidFill>
                  <a:srgbClr val="003300"/>
                </a:solidFill>
              </a:rPr>
              <a:t> менеджмент </a:t>
            </a:r>
            <a:r>
              <a:rPr lang="ru-RU" sz="1000" dirty="0" err="1">
                <a:solidFill>
                  <a:srgbClr val="003300"/>
                </a:solidFill>
              </a:rPr>
              <a:t>саласындағы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өзінің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интеграцияланған</a:t>
            </a:r>
            <a:r>
              <a:rPr lang="kk-KZ" sz="1000" dirty="0">
                <a:solidFill>
                  <a:srgbClr val="003300"/>
                </a:solidFill>
              </a:rPr>
              <a:t>біріктірілген</a:t>
            </a:r>
            <a:r>
              <a:rPr lang="ru-RU" sz="1000" dirty="0">
                <a:solidFill>
                  <a:srgbClr val="003300"/>
                </a:solidFill>
              </a:rPr>
              <a:t> менеджмент </a:t>
            </a:r>
            <a:r>
              <a:rPr lang="ru-RU" sz="1000" dirty="0" err="1">
                <a:solidFill>
                  <a:srgbClr val="003300"/>
                </a:solidFill>
              </a:rPr>
              <a:t>жүйесінің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сәйкестігін</a:t>
            </a: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err="1">
                <a:solidFill>
                  <a:srgbClr val="003300"/>
                </a:solidFill>
              </a:rPr>
              <a:t>растады</a:t>
            </a:r>
            <a:r>
              <a:rPr lang="ru-RU" sz="1000" dirty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7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3300"/>
                </a:solidFill>
              </a:rPr>
              <a:t>«АЖК»</a:t>
            </a:r>
            <a:r>
              <a:rPr lang="kk-KZ" b="1" dirty="0">
                <a:solidFill>
                  <a:srgbClr val="003300"/>
                </a:solidFill>
              </a:rPr>
              <a:t> АҚ туралы жалпы ақпарат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68391" y="1412776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ЭПО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(энергопроизводящие)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49736" y="1416249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«АлЭС»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выработка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3200" y="2322736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KEGOC</a:t>
            </a: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Системный оператор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38176" y="3068960"/>
            <a:ext cx="1961158" cy="98839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АО «АЖК»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передача и 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э/э</a:t>
            </a:r>
            <a:endParaRPr lang="ru-RU" sz="1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2672" y="4266952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ТОО «АЭСбыт»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снабжение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39293" y="4266952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Крупные потребители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3200" y="5157192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Розничные потребители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203251" y="1939062"/>
            <a:ext cx="45719" cy="35656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321574" y="1939062"/>
            <a:ext cx="45719" cy="1099959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79712" y="2840203"/>
            <a:ext cx="45719" cy="22875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275855" y="4069995"/>
            <a:ext cx="45719" cy="178283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956852" y="4057352"/>
            <a:ext cx="45719" cy="178283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956852" y="4800625"/>
            <a:ext cx="45719" cy="35656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5392" y="1023930"/>
            <a:ext cx="4275764" cy="10934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kk-KZ" sz="1200" b="1" dirty="0">
                <a:solidFill>
                  <a:srgbClr val="003300"/>
                </a:solidFill>
              </a:rPr>
              <a:t>«</a:t>
            </a:r>
            <a:r>
              <a:rPr lang="ru-RU" sz="1200" b="1" dirty="0">
                <a:solidFill>
                  <a:srgbClr val="003300"/>
                </a:solidFill>
              </a:rPr>
              <a:t>АЖК</a:t>
            </a:r>
            <a:r>
              <a:rPr lang="kk-KZ" sz="1200" b="1" dirty="0">
                <a:solidFill>
                  <a:srgbClr val="003300"/>
                </a:solidFill>
              </a:rPr>
              <a:t>»</a:t>
            </a:r>
            <a:r>
              <a:rPr lang="ru-RU" sz="1200" b="1" dirty="0">
                <a:solidFill>
                  <a:srgbClr val="003300"/>
                </a:solidFill>
              </a:rPr>
              <a:t> АҚ Алматы </a:t>
            </a:r>
            <a:r>
              <a:rPr lang="ru-RU" sz="1200" b="1" dirty="0" err="1">
                <a:solidFill>
                  <a:srgbClr val="003300"/>
                </a:solidFill>
              </a:rPr>
              <a:t>қаласы</a:t>
            </a:r>
            <a:r>
              <a:rPr lang="ru-RU" sz="1200" b="1" dirty="0">
                <a:solidFill>
                  <a:srgbClr val="003300"/>
                </a:solidFill>
              </a:rPr>
              <a:t> мен Алматы </a:t>
            </a:r>
            <a:r>
              <a:rPr lang="ru-RU" sz="1200" b="1" dirty="0" err="1">
                <a:solidFill>
                  <a:srgbClr val="003300"/>
                </a:solidFill>
              </a:rPr>
              <a:t>облысы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бойынша</a:t>
            </a:r>
            <a:r>
              <a:rPr lang="ru-RU" sz="1200" b="1" dirty="0">
                <a:solidFill>
                  <a:srgbClr val="003300"/>
                </a:solidFill>
              </a:rPr>
              <a:t> энергия </a:t>
            </a:r>
            <a:r>
              <a:rPr lang="ru-RU" sz="1200" b="1" dirty="0" err="1">
                <a:solidFill>
                  <a:srgbClr val="003300"/>
                </a:solidFill>
              </a:rPr>
              <a:t>беруші</a:t>
            </a:r>
            <a:r>
              <a:rPr lang="ru-RU" sz="1200" b="1" dirty="0">
                <a:solidFill>
                  <a:srgbClr val="003300"/>
                </a:solidFill>
              </a:rPr>
              <a:t> компания</a:t>
            </a:r>
            <a:r>
              <a:rPr lang="kk-KZ" sz="1200" b="1" dirty="0">
                <a:solidFill>
                  <a:srgbClr val="003300"/>
                </a:solidFill>
              </a:rPr>
              <a:t>,</a:t>
            </a:r>
            <a:r>
              <a:rPr lang="ru-RU" sz="1200" b="1" dirty="0">
                <a:solidFill>
                  <a:srgbClr val="003300"/>
                </a:solidFill>
              </a:rPr>
              <a:t> Алматы </a:t>
            </a:r>
            <a:r>
              <a:rPr lang="ru-RU" sz="1200" b="1" dirty="0" err="1">
                <a:solidFill>
                  <a:srgbClr val="003300"/>
                </a:solidFill>
              </a:rPr>
              <a:t>энерг</a:t>
            </a:r>
            <a:r>
              <a:rPr lang="kk-KZ" sz="1200" b="1" dirty="0">
                <a:solidFill>
                  <a:srgbClr val="003300"/>
                </a:solidFill>
              </a:rPr>
              <a:t>ия өңірінің </a:t>
            </a:r>
            <a:r>
              <a:rPr lang="ru-RU" sz="1200" b="1" dirty="0">
                <a:solidFill>
                  <a:srgbClr val="003300"/>
                </a:solidFill>
              </a:rPr>
              <a:t>220/110/35/6-10/0,4кВ </a:t>
            </a:r>
            <a:r>
              <a:rPr lang="ru-RU" sz="1200" b="1" dirty="0" err="1">
                <a:solidFill>
                  <a:srgbClr val="003300"/>
                </a:solidFill>
              </a:rPr>
              <a:t>кернеу</a:t>
            </a:r>
            <a:r>
              <a:rPr lang="kk-KZ" sz="1200" b="1" dirty="0">
                <a:solidFill>
                  <a:srgbClr val="003300"/>
                </a:solidFill>
              </a:rPr>
              <a:t>л</a:t>
            </a:r>
            <a:r>
              <a:rPr lang="ru-RU" sz="1200" b="1" dirty="0">
                <a:solidFill>
                  <a:srgbClr val="003300"/>
                </a:solidFill>
              </a:rPr>
              <a:t>і </a:t>
            </a:r>
            <a:r>
              <a:rPr lang="ru-RU" sz="1200" b="1" dirty="0" err="1">
                <a:solidFill>
                  <a:srgbClr val="003300"/>
                </a:solidFill>
              </a:rPr>
              <a:t>электр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kk-KZ" sz="1200" b="1" dirty="0">
                <a:solidFill>
                  <a:srgbClr val="003300"/>
                </a:solidFill>
              </a:rPr>
              <a:t>тораптарының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негізгі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бөлігін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білдіреді</a:t>
            </a:r>
            <a:r>
              <a:rPr lang="ru-RU" sz="1200" b="1" dirty="0">
                <a:solidFill>
                  <a:srgbClr val="003300"/>
                </a:solidFill>
              </a:rPr>
              <a:t>.</a:t>
            </a:r>
          </a:p>
          <a:p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kk-KZ" sz="1200" b="1" dirty="0">
                <a:solidFill>
                  <a:srgbClr val="003300"/>
                </a:solidFill>
              </a:rPr>
              <a:t>Тораптарға </a:t>
            </a:r>
            <a:r>
              <a:rPr lang="ru-RU" sz="1200" b="1" dirty="0" err="1">
                <a:solidFill>
                  <a:srgbClr val="003300"/>
                </a:solidFill>
              </a:rPr>
              <a:t>қызмет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көрсету</a:t>
            </a:r>
            <a:r>
              <a:rPr lang="kk-KZ" sz="1200" b="1" dirty="0">
                <a:solidFill>
                  <a:srgbClr val="003300"/>
                </a:solidFill>
              </a:rPr>
              <a:t>ді</a:t>
            </a:r>
            <a:r>
              <a:rPr lang="ru-RU" sz="1200" b="1" dirty="0">
                <a:solidFill>
                  <a:srgbClr val="003300"/>
                </a:solidFill>
              </a:rPr>
              <a:t> Алматы </a:t>
            </a:r>
            <a:r>
              <a:rPr lang="ru-RU" sz="1200" b="1" dirty="0" err="1">
                <a:solidFill>
                  <a:srgbClr val="003300"/>
                </a:solidFill>
              </a:rPr>
              <a:t>қаласы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бойынша</a:t>
            </a:r>
            <a:r>
              <a:rPr lang="ru-RU" sz="1200" b="1" dirty="0">
                <a:solidFill>
                  <a:srgbClr val="003300"/>
                </a:solidFill>
              </a:rPr>
              <a:t> 7</a:t>
            </a:r>
            <a:r>
              <a:rPr lang="kk-KZ" sz="1200" b="1" dirty="0">
                <a:solidFill>
                  <a:srgbClr val="003300"/>
                </a:solidFill>
              </a:rPr>
              <a:t> ЭТА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және</a:t>
            </a:r>
            <a:r>
              <a:rPr lang="ru-RU" sz="1200" b="1" dirty="0">
                <a:solidFill>
                  <a:srgbClr val="003300"/>
                </a:solidFill>
              </a:rPr>
              <a:t> Алматы </a:t>
            </a:r>
            <a:r>
              <a:rPr lang="ru-RU" sz="1200" b="1" dirty="0" err="1">
                <a:solidFill>
                  <a:srgbClr val="003300"/>
                </a:solidFill>
              </a:rPr>
              <a:t>облысы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бойынша</a:t>
            </a:r>
            <a:r>
              <a:rPr lang="ru-RU" sz="1200" b="1" dirty="0">
                <a:solidFill>
                  <a:srgbClr val="003300"/>
                </a:solidFill>
              </a:rPr>
              <a:t> 10</a:t>
            </a:r>
            <a:r>
              <a:rPr lang="kk-KZ" sz="1200" b="1" dirty="0">
                <a:solidFill>
                  <a:srgbClr val="003300"/>
                </a:solidFill>
              </a:rPr>
              <a:t> ЭТА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жүзеге</a:t>
            </a:r>
            <a:r>
              <a:rPr lang="ru-RU" sz="1200" b="1" dirty="0">
                <a:solidFill>
                  <a:srgbClr val="003300"/>
                </a:solidFill>
              </a:rPr>
              <a:t> </a:t>
            </a:r>
            <a:r>
              <a:rPr lang="ru-RU" sz="1200" b="1" dirty="0" err="1">
                <a:solidFill>
                  <a:srgbClr val="003300"/>
                </a:solidFill>
              </a:rPr>
              <a:t>асырады</a:t>
            </a:r>
            <a:r>
              <a:rPr lang="ru-RU" sz="12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5786454"/>
            <a:ext cx="4357718" cy="8056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i="1" dirty="0">
                <a:solidFill>
                  <a:srgbClr val="003300"/>
                </a:solidFill>
              </a:rPr>
              <a:t>«АЖК»</a:t>
            </a:r>
            <a:r>
              <a:rPr lang="kk-KZ" sz="1200" i="1" dirty="0">
                <a:solidFill>
                  <a:srgbClr val="003300"/>
                </a:solidFill>
              </a:rPr>
              <a:t> тұтынушылар саны</a:t>
            </a:r>
            <a:r>
              <a:rPr lang="ru-RU" sz="1200" i="1" dirty="0">
                <a:solidFill>
                  <a:srgbClr val="003300"/>
                </a:solidFill>
              </a:rPr>
              <a:t>/ «</a:t>
            </a:r>
            <a:r>
              <a:rPr lang="ru-RU" sz="1200" i="1" dirty="0" err="1">
                <a:solidFill>
                  <a:srgbClr val="003300"/>
                </a:solidFill>
              </a:rPr>
              <a:t>АлматыЭнергоСбыт</a:t>
            </a:r>
            <a:r>
              <a:rPr lang="ru-RU" sz="1200" i="1" dirty="0">
                <a:solidFill>
                  <a:srgbClr val="003300"/>
                </a:solidFill>
              </a:rPr>
              <a:t>» </a:t>
            </a:r>
            <a:r>
              <a:rPr lang="kk-KZ" sz="1200" i="1" dirty="0">
                <a:solidFill>
                  <a:srgbClr val="003300"/>
                </a:solidFill>
              </a:rPr>
              <a:t>ЖШС арқылы</a:t>
            </a:r>
            <a:r>
              <a:rPr lang="ru-RU" sz="1200" i="1" dirty="0">
                <a:solidFill>
                  <a:srgbClr val="003300"/>
                </a:solidFill>
              </a:rPr>
              <a:t>- (</a:t>
            </a:r>
            <a:r>
              <a:rPr lang="kk-KZ" sz="1200" i="1" dirty="0">
                <a:solidFill>
                  <a:srgbClr val="003300"/>
                </a:solidFill>
              </a:rPr>
              <a:t>тұтынушылар</a:t>
            </a:r>
            <a:r>
              <a:rPr lang="ru-RU" sz="1200" i="1" dirty="0">
                <a:solidFill>
                  <a:srgbClr val="003300"/>
                </a:solidFill>
              </a:rPr>
              <a:t>: </a:t>
            </a:r>
            <a:r>
              <a:rPr lang="kk-KZ" sz="1200" i="1" dirty="0">
                <a:solidFill>
                  <a:srgbClr val="003300"/>
                </a:solidFill>
              </a:rPr>
              <a:t>РБ-дан, Алматы қ. бюджетінен, облыстық бюджеттен қаржыландырылатын өнеркәсіптік; ПИК, ауылшаруашылық ұйымдар; басқалар</a:t>
            </a:r>
            <a:r>
              <a:rPr lang="ru-RU" sz="1200" i="1" dirty="0">
                <a:solidFill>
                  <a:srgbClr val="003300"/>
                </a:solidFill>
              </a:rPr>
              <a:t>)/ «</a:t>
            </a:r>
            <a:r>
              <a:rPr lang="en-US" sz="1200" i="1" dirty="0" err="1">
                <a:solidFill>
                  <a:srgbClr val="003300"/>
                </a:solidFill>
              </a:rPr>
              <a:t>Samga</a:t>
            </a:r>
            <a:r>
              <a:rPr lang="en-US" sz="1200" i="1" dirty="0">
                <a:solidFill>
                  <a:srgbClr val="003300"/>
                </a:solidFill>
              </a:rPr>
              <a:t> Development</a:t>
            </a:r>
            <a:r>
              <a:rPr lang="ru-RU" sz="1200" i="1" dirty="0">
                <a:solidFill>
                  <a:srgbClr val="003300"/>
                </a:solidFill>
              </a:rPr>
              <a:t>»</a:t>
            </a:r>
            <a:r>
              <a:rPr lang="kk-KZ" sz="1200" i="1" dirty="0">
                <a:solidFill>
                  <a:srgbClr val="003300"/>
                </a:solidFill>
              </a:rPr>
              <a:t> ЖШС</a:t>
            </a:r>
            <a:r>
              <a:rPr lang="ru-RU" sz="1200" i="1" dirty="0">
                <a:solidFill>
                  <a:srgbClr val="003300"/>
                </a:solidFill>
              </a:rPr>
              <a:t>.</a:t>
            </a:r>
            <a:endParaRPr lang="ru-RU" sz="1200" dirty="0">
              <a:solidFill>
                <a:srgbClr val="003300"/>
              </a:solidFill>
            </a:endParaRPr>
          </a:p>
        </p:txBody>
      </p:sp>
      <p:pic>
        <p:nvPicPr>
          <p:cNvPr id="26" name="Picture 2" descr="C:\Users\MTILEU~1\AppData\Local\Temp\Rar$DRa0.358\LOGO_AZ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92" y="0"/>
            <a:ext cx="1000108" cy="92867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20478"/>
              </p:ext>
            </p:extLst>
          </p:nvPr>
        </p:nvGraphicFramePr>
        <p:xfrm>
          <a:off x="4552170" y="2305258"/>
          <a:ext cx="4420022" cy="3215640"/>
        </p:xfrm>
        <a:graphic>
          <a:graphicData uri="http://schemas.openxmlformats.org/drawingml/2006/table">
            <a:tbl>
              <a:tblPr/>
              <a:tblGrid>
                <a:gridCol w="675607"/>
                <a:gridCol w="2115104"/>
                <a:gridCol w="713123"/>
                <a:gridCol w="916188"/>
              </a:tblGrid>
              <a:tr h="3670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Көрсеткіш атауы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Өлшем бірлігі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Көрсеткіштер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31.12.2019</a:t>
                      </a:r>
                      <a:r>
                        <a:rPr lang="kk-KZ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kk-KZ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хал-ахуал бойынша қызмет көрсету аумағының алаңы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шаршы 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102 382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Тұтынушылар саны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бірл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/844 234/46*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31.12.2019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хал-ахуал бойынша  электр жеткізу желілерінің жалпы ұзындығы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30 271,48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31.12.2019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хал-ахуал бойынша  күштемелі 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трансформатор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лардың саны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дана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8 518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31.12.2019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хал-ахуал бойынша қосалқы станциялар, ТҚС, БП саны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дана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7 249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31.12.2019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хал-ахуал бойынша  БП күштемелі </a:t>
                      </a: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трансформатор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ларының жалпы қуаты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МВА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9 691,38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2019ж. белгіленген,  электр тораптарындағы максималды жүктеме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МВт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1 491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2019ж. факт бойынша электр энергиясын жеткізу көлемі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млн.кВт.</a:t>
                      </a:r>
                      <a:r>
                        <a:rPr lang="kk-KZ" sz="8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6 961</a:t>
                      </a:r>
                      <a:endParaRPr lang="ru-RU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2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36206"/>
              </p:ext>
            </p:extLst>
          </p:nvPr>
        </p:nvGraphicFramePr>
        <p:xfrm>
          <a:off x="8125799" y="1500515"/>
          <a:ext cx="644389" cy="152400"/>
        </p:xfrm>
        <a:graphic>
          <a:graphicData uri="http://schemas.openxmlformats.org/drawingml/2006/table">
            <a:tbl>
              <a:tblPr/>
              <a:tblGrid>
                <a:gridCol w="644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849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8997"/>
            <a:ext cx="697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3300"/>
                </a:solidFill>
              </a:rPr>
              <a:t>II</a:t>
            </a:r>
            <a:r>
              <a:rPr lang="kk-KZ" b="1" dirty="0">
                <a:solidFill>
                  <a:srgbClr val="003300"/>
                </a:solidFill>
              </a:rPr>
              <a:t>. 2019 жылғы инвестициялық бағдарламаның орындалуы туралы ақпарат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78215" y="1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>
          <a:xfrm>
            <a:off x="6950359" y="65218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4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82466" y="863671"/>
            <a:ext cx="8476037" cy="621184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3300"/>
                </a:solidFill>
              </a:rPr>
              <a:t>Жоспар</a:t>
            </a:r>
            <a:r>
              <a:rPr lang="ru-RU" sz="1400" b="1" dirty="0">
                <a:solidFill>
                  <a:srgbClr val="003300"/>
                </a:solidFill>
              </a:rPr>
              <a:t> </a:t>
            </a:r>
            <a:r>
              <a:rPr lang="ru-RU" sz="1400" b="1" dirty="0" err="1">
                <a:solidFill>
                  <a:srgbClr val="003300"/>
                </a:solidFill>
              </a:rPr>
              <a:t>бойынша</a:t>
            </a:r>
            <a:r>
              <a:rPr lang="ru-RU" sz="1400" b="1" dirty="0">
                <a:solidFill>
                  <a:srgbClr val="003300"/>
                </a:solidFill>
              </a:rPr>
              <a:t> 13 215 </a:t>
            </a:r>
            <a:r>
              <a:rPr lang="ru-RU" sz="1400" b="1" dirty="0" err="1">
                <a:solidFill>
                  <a:srgbClr val="003300"/>
                </a:solidFill>
              </a:rPr>
              <a:t>млн.теңге</a:t>
            </a:r>
            <a:r>
              <a:rPr lang="ru-RU" sz="1400" b="1" dirty="0">
                <a:solidFill>
                  <a:srgbClr val="003300"/>
                </a:solidFill>
              </a:rPr>
              <a:t> </a:t>
            </a:r>
            <a:r>
              <a:rPr lang="ru-RU" sz="1400" b="1" dirty="0" err="1">
                <a:solidFill>
                  <a:srgbClr val="003300"/>
                </a:solidFill>
              </a:rPr>
              <a:t>мөлшерінде</a:t>
            </a:r>
            <a:r>
              <a:rPr lang="ru-RU" sz="1400" b="1" dirty="0">
                <a:solidFill>
                  <a:srgbClr val="003300"/>
                </a:solidFill>
              </a:rPr>
              <a:t> 2019 </a:t>
            </a:r>
            <a:r>
              <a:rPr lang="ru-RU" sz="1400" b="1" dirty="0" err="1">
                <a:solidFill>
                  <a:srgbClr val="003300"/>
                </a:solidFill>
              </a:rPr>
              <a:t>жылы</a:t>
            </a:r>
            <a:r>
              <a:rPr lang="ru-RU" sz="1400" b="1" dirty="0">
                <a:solidFill>
                  <a:srgbClr val="003300"/>
                </a:solidFill>
              </a:rPr>
              <a:t> </a:t>
            </a:r>
            <a:r>
              <a:rPr lang="ru-RU" sz="1400" b="1" dirty="0" err="1">
                <a:solidFill>
                  <a:srgbClr val="003300"/>
                </a:solidFill>
              </a:rPr>
              <a:t>нақты</a:t>
            </a:r>
            <a:r>
              <a:rPr lang="ru-RU" sz="1400" b="1" dirty="0">
                <a:solidFill>
                  <a:srgbClr val="003300"/>
                </a:solidFill>
              </a:rPr>
              <a:t> </a:t>
            </a:r>
            <a:r>
              <a:rPr lang="ru-RU" sz="1400" b="1" dirty="0" err="1">
                <a:solidFill>
                  <a:srgbClr val="003300"/>
                </a:solidFill>
              </a:rPr>
              <a:t>игерілу</a:t>
            </a:r>
            <a:r>
              <a:rPr lang="ru-RU" sz="1400" b="1" dirty="0">
                <a:solidFill>
                  <a:srgbClr val="003300"/>
                </a:solidFill>
              </a:rPr>
              <a:t> 11 426 млн. </a:t>
            </a:r>
            <a:r>
              <a:rPr lang="ru-RU" sz="1400" b="1" dirty="0" err="1">
                <a:solidFill>
                  <a:srgbClr val="003300"/>
                </a:solidFill>
              </a:rPr>
              <a:t>теңгені</a:t>
            </a:r>
            <a:r>
              <a:rPr lang="ru-RU" sz="1400" b="1" dirty="0">
                <a:solidFill>
                  <a:srgbClr val="003300"/>
                </a:solidFill>
              </a:rPr>
              <a:t> </a:t>
            </a:r>
            <a:r>
              <a:rPr lang="ru-RU" sz="1400" b="1" dirty="0" err="1">
                <a:solidFill>
                  <a:srgbClr val="003300"/>
                </a:solidFill>
              </a:rPr>
              <a:t>немесе</a:t>
            </a:r>
            <a:r>
              <a:rPr lang="ru-RU" sz="1400" b="1" dirty="0">
                <a:solidFill>
                  <a:srgbClr val="003300"/>
                </a:solidFill>
              </a:rPr>
              <a:t> 86% - </a:t>
            </a:r>
            <a:r>
              <a:rPr lang="ru-RU" sz="1400" b="1" dirty="0" err="1">
                <a:solidFill>
                  <a:srgbClr val="003300"/>
                </a:solidFill>
              </a:rPr>
              <a:t>ды</a:t>
            </a:r>
            <a:r>
              <a:rPr lang="ru-RU" sz="1400" b="1" dirty="0">
                <a:solidFill>
                  <a:srgbClr val="003300"/>
                </a:solidFill>
              </a:rPr>
              <a:t> </a:t>
            </a:r>
            <a:r>
              <a:rPr lang="ru-RU" sz="1400" b="1" dirty="0" err="1">
                <a:solidFill>
                  <a:srgbClr val="003300"/>
                </a:solidFill>
              </a:rPr>
              <a:t>құрады</a:t>
            </a:r>
            <a:endParaRPr lang="ru-RU" altLang="ru-RU" sz="1400" b="1" dirty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26" y="2879322"/>
            <a:ext cx="238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b="1" dirty="0">
                <a:solidFill>
                  <a:srgbClr val="003300"/>
                </a:solidFill>
              </a:rPr>
              <a:t>Оның ішінде жобалар бойынша</a:t>
            </a:r>
            <a:r>
              <a:rPr lang="ru-RU" sz="1200" b="1" dirty="0">
                <a:solidFill>
                  <a:srgbClr val="003300"/>
                </a:solidFill>
              </a:rPr>
              <a:t>:</a:t>
            </a:r>
            <a:endParaRPr lang="ru-RU" sz="1200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507" y="6363717"/>
            <a:ext cx="8476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rgbClr val="003300"/>
                </a:solidFill>
              </a:rPr>
              <a:t>13.08.2019ж. №73 табиғи монополия субъектілерінің қызметтерді жүзеге асыру қағидаларының 5- қосымшасының 1- үлгісіне сәйкес ақпарат жеке файлда ұсынылады.</a:t>
            </a:r>
            <a:endParaRPr lang="ru-RU" sz="1200" dirty="0">
              <a:solidFill>
                <a:srgbClr val="003300"/>
              </a:solidFill>
            </a:endParaRPr>
          </a:p>
          <a:p>
            <a:r>
              <a:rPr lang="kk-KZ" sz="1200" b="1" dirty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2426" y="5780579"/>
            <a:ext cx="8496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003300"/>
                </a:solidFill>
              </a:rPr>
              <a:t>Инвестициялық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бағдарламаны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өз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қаражаты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есебінен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орындамаудың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негізгі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себебі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бекітілген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инвестициялық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бағдарламаны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іске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асыруға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бекітілген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тарифтік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сметада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көзделген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қаражатты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толық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алмауға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әкеп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соққан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электр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энергиясын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kk-KZ" sz="1200" dirty="0">
                <a:solidFill>
                  <a:srgbClr val="003300"/>
                </a:solidFill>
              </a:rPr>
              <a:t>жеткізу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көлемінің</a:t>
            </a:r>
            <a:r>
              <a:rPr lang="ru-RU" sz="1200" dirty="0">
                <a:solidFill>
                  <a:srgbClr val="003300"/>
                </a:solidFill>
              </a:rPr>
              <a:t> </a:t>
            </a:r>
            <a:r>
              <a:rPr lang="ru-RU" sz="1200" dirty="0" err="1">
                <a:solidFill>
                  <a:srgbClr val="003300"/>
                </a:solidFill>
              </a:rPr>
              <a:t>төмендеуі</a:t>
            </a:r>
            <a:r>
              <a:rPr lang="kk-KZ" sz="1200" dirty="0">
                <a:solidFill>
                  <a:srgbClr val="003300"/>
                </a:solidFill>
              </a:rPr>
              <a:t> болды.</a:t>
            </a:r>
            <a:endParaRPr lang="ru-RU" sz="1200" dirty="0">
              <a:solidFill>
                <a:srgbClr val="0033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90735"/>
              </p:ext>
            </p:extLst>
          </p:nvPr>
        </p:nvGraphicFramePr>
        <p:xfrm>
          <a:off x="8104075" y="3003921"/>
          <a:ext cx="644389" cy="152400"/>
        </p:xfrm>
        <a:graphic>
          <a:graphicData uri="http://schemas.openxmlformats.org/drawingml/2006/table">
            <a:tbl>
              <a:tblPr/>
              <a:tblGrid>
                <a:gridCol w="644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849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09033"/>
              </p:ext>
            </p:extLst>
          </p:nvPr>
        </p:nvGraphicFramePr>
        <p:xfrm>
          <a:off x="308709" y="1685519"/>
          <a:ext cx="8548047" cy="1169035"/>
        </p:xfrm>
        <a:graphic>
          <a:graphicData uri="http://schemas.openxmlformats.org/drawingml/2006/table">
            <a:tbl>
              <a:tblPr firstRow="1" firstCol="1" bandRow="1"/>
              <a:tblGrid>
                <a:gridCol w="2890114"/>
                <a:gridCol w="1684981"/>
                <a:gridCol w="1565231"/>
                <a:gridCol w="1565231"/>
                <a:gridCol w="842490"/>
              </a:tblGrid>
              <a:tr h="1174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Қаржыландыру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көздері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kk-KZ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</a:t>
                      </a: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жоспар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kk-KZ" sz="10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-бен орындалуы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Барлығы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13 215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11 426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«Самұрық-Қазына» ҰӘҚ қаржысы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Қарыз қаражаты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Жеке қаражат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9 226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56309"/>
              </p:ext>
            </p:extLst>
          </p:nvPr>
        </p:nvGraphicFramePr>
        <p:xfrm>
          <a:off x="333981" y="3215759"/>
          <a:ext cx="8476037" cy="2141220"/>
        </p:xfrm>
        <a:graphic>
          <a:graphicData uri="http://schemas.openxmlformats.org/drawingml/2006/table">
            <a:tbl>
              <a:tblPr/>
              <a:tblGrid>
                <a:gridCol w="3774918"/>
                <a:gridCol w="1516546"/>
                <a:gridCol w="923604"/>
                <a:gridCol w="948706"/>
                <a:gridCol w="131226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Іс-шаралар атауы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Өлшем бірлігі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Жоспар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Орындалу </a:t>
                      </a:r>
                      <a:r>
                        <a:rPr lang="ru-RU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Бөлуші электр тораптарын қайта құрылымдау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9 841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8 756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ЭЖЖ салу, қайта құрылымдау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1 218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ҚС салу, қайта құрылымдау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467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SCADA, </a:t>
                      </a:r>
                      <a:r>
                        <a:rPr lang="kk-KZ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ЭКЕАЖ енгізу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Өндірістік қарекет процесіне тікелей қатысатын өндірістік активтер мен басқа да негізгі құралдарды жөндеуге жұмсалатын басқа да шығындар, Негізгі құралдар мен материалдық емес активтерді сатып алу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Капиталдандырылған пайыздар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 тораптары мен жабдықтарды күрделі жөндеу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864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871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БАРЛЫҒЫ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13 215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11 426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1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1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C4BF9EE-9B94-4745-9EF0-F165390E34C1}" type="slidenum">
              <a:rPr lang="ru-RU" b="1">
                <a:solidFill>
                  <a:srgbClr val="003300"/>
                </a:solidFill>
              </a:rPr>
              <a:pPr/>
              <a:t>5</a:t>
            </a:fld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4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28384" y="-12384"/>
            <a:ext cx="1115616" cy="4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784" y="62835"/>
            <a:ext cx="792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rgbClr val="003300"/>
                </a:solidFill>
              </a:rPr>
              <a:t>III. </a:t>
            </a:r>
            <a:r>
              <a:rPr lang="kk-KZ" sz="1400" b="1" dirty="0">
                <a:solidFill>
                  <a:srgbClr val="003300"/>
                </a:solidFill>
              </a:rPr>
              <a:t>2019ж. қорытынды бойынша бекітілген Тарифтік сметаның орындалуы туралы ақпарат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540" y="577884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rgbClr val="003300"/>
                </a:solidFill>
              </a:rPr>
              <a:t>13.08.2019ж. №73 табиғи монополия субъектілерінің қызметтерді жүзеге асыру қағидаларының 5- қосымшасының </a:t>
            </a:r>
            <a:r>
              <a:rPr lang="kk-KZ" sz="1400" b="1" dirty="0" smtClean="0">
                <a:solidFill>
                  <a:srgbClr val="003300"/>
                </a:solidFill>
              </a:rPr>
              <a:t>2- </a:t>
            </a:r>
            <a:r>
              <a:rPr lang="kk-KZ" sz="1400" b="1" dirty="0">
                <a:solidFill>
                  <a:srgbClr val="003300"/>
                </a:solidFill>
              </a:rPr>
              <a:t>үлгісіне сәйкес ақпарат жеке файлда ұсынылады</a:t>
            </a:r>
            <a:endParaRPr lang="ru-RU" sz="14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52677"/>
              </p:ext>
            </p:extLst>
          </p:nvPr>
        </p:nvGraphicFramePr>
        <p:xfrm>
          <a:off x="467544" y="692696"/>
          <a:ext cx="7776864" cy="4525962"/>
        </p:xfrm>
        <a:graphic>
          <a:graphicData uri="http://schemas.openxmlformats.org/drawingml/2006/table">
            <a:tbl>
              <a:tblPr firstRow="1" firstCol="1" bandRow="1"/>
              <a:tblGrid>
                <a:gridCol w="494525"/>
                <a:gridCol w="945635"/>
                <a:gridCol w="1440160"/>
                <a:gridCol w="864096"/>
                <a:gridCol w="792088"/>
                <a:gridCol w="648072"/>
                <a:gridCol w="2592288"/>
              </a:tblGrid>
              <a:tr h="2123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kk-KZ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kk-KZ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Көрсеткіштер атауы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Өлш</a:t>
                      </a:r>
                      <a:r>
                        <a:rPr lang="ru-RU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kk-KZ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бірл</a:t>
                      </a:r>
                      <a:r>
                        <a:rPr lang="ru-RU" sz="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откл.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Ауытқу себептері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Бек</a:t>
                      </a: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3" marR="771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Барлық шығындар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тенге 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34 396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33 905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-1,4%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Бекітілген тарифтік смета шегінде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тенге 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6 171   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4 122   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-33,2%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жылдың қорытындысы бойыынша </a:t>
                      </a: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«АЖК»</a:t>
                      </a:r>
                      <a:r>
                        <a:rPr lang="kk-KZ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АҚ 2 539 </a:t>
                      </a: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kk-KZ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 немесе -6,3% мөлшерінде кірісті кем алды,  оның ішінде э/э жеткізу көлемінің төмендеуі есебінен, «АЖК» АҚ байланысты емес себептермен 1 35</a:t>
                      </a: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kk-KZ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млн.теңгеге төмендеуі және а.ж. қаңтар-шілде кезеңінде 1 18</a:t>
                      </a: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 млн.</a:t>
                      </a:r>
                      <a:r>
                        <a:rPr lang="kk-KZ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теңге мөлшерінде уақытша өтемдеу тарифінің әсеріне байланысты түскен жоқ. Тиісінше, табыстың кем болуы TС пайдасының  2 048 млн. теңгеге немесе -33,2% төмендеуіне әкелді.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Барлық кірістер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тенге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40 567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38 028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-6,3%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сы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кірістің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төмендеуі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э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лектр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энергиясын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тұтынудың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төмендегеніне және 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ж.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қаңтардан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бастап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шілдеге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ақытша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өтемдік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тарифтің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ықпалына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байланысты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көрсетілетін қызметтерді</a:t>
                      </a: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ң к</a:t>
                      </a: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өлемі (тауарларды</a:t>
                      </a: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ң</a:t>
                      </a: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жұмыстарды</a:t>
                      </a: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ң</a:t>
                      </a: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млн.кВтч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7 199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6 961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-3,3%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Бекітілген тарифтік смета шегінде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Нормативтік техникалық ысыраптар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%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13,84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13,84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Бекітілген тарифтік смета шегінде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млн.кВтч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1 159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1 101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-5,0%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Бекітілген тарифтік смета шегінде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Тариф (</a:t>
                      </a:r>
                      <a:r>
                        <a:rPr lang="kk-KZ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ҚҚС қоспағанда</a:t>
                      </a:r>
                      <a:r>
                        <a:rPr lang="ru-RU" sz="600" b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тенге/кВтч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5,63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5,46   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-3,1%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 қорытындысы бойынша орташа нақты тариф 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5,46 те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ң</a:t>
                      </a:r>
                      <a:r>
                        <a:rPr lang="ru-RU" sz="6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/кВт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ҚҚС-сыз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мөлшерінде болды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Себебі 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2019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ішінде 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"АЖК" </a:t>
                      </a: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АҚ мына тарифтер бойынша реттелетін қызмет түрлерін көрсетті</a:t>
                      </a:r>
                      <a:r>
                        <a:rPr lang="ru-RU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01.01.2019ж.-31.07.2019ж. - 5,34 теңге/кВтс (ҚҚС-сыз); 01.08.2019ж.-31.12.2019ж. - 5,63 теңге/кВтс (ҚҚС-сыз).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33" marR="55533" marT="7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6</a:t>
            </a:fld>
            <a:endParaRPr lang="ru-RU" b="1">
              <a:solidFill>
                <a:srgbClr val="0033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52320" y="-12385"/>
            <a:ext cx="1691680" cy="77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2123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</a:rPr>
              <a:t>IV. </a:t>
            </a:r>
            <a:r>
              <a:rPr lang="ru-RU" b="1" dirty="0">
                <a:solidFill>
                  <a:srgbClr val="003300"/>
                </a:solidFill>
              </a:rPr>
              <a:t>2019 </a:t>
            </a:r>
            <a:r>
              <a:rPr lang="ru-RU" b="1" dirty="0" err="1">
                <a:solidFill>
                  <a:srgbClr val="003300"/>
                </a:solidFill>
              </a:rPr>
              <a:t>жыл</a:t>
            </a:r>
            <a:r>
              <a:rPr lang="kk-KZ" b="1" dirty="0">
                <a:solidFill>
                  <a:srgbClr val="003300"/>
                </a:solidFill>
              </a:rPr>
              <a:t>дың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қорытынды</a:t>
            </a:r>
            <a:r>
              <a:rPr lang="kk-KZ" b="1" dirty="0">
                <a:solidFill>
                  <a:srgbClr val="003300"/>
                </a:solidFill>
              </a:rPr>
              <a:t>с</a:t>
            </a:r>
            <a:r>
              <a:rPr lang="ru-RU" b="1" dirty="0">
                <a:solidFill>
                  <a:srgbClr val="003300"/>
                </a:solidFill>
              </a:rPr>
              <a:t>ы </a:t>
            </a:r>
            <a:r>
              <a:rPr lang="ru-RU" b="1" dirty="0" err="1">
                <a:solidFill>
                  <a:srgbClr val="003300"/>
                </a:solidFill>
              </a:rPr>
              <a:t>бойынша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kk-KZ" b="1" dirty="0">
                <a:solidFill>
                  <a:srgbClr val="003300"/>
                </a:solidFill>
              </a:rPr>
              <a:t>қызметтің </a:t>
            </a:r>
            <a:r>
              <a:rPr lang="ru-RU" b="1" dirty="0" err="1">
                <a:solidFill>
                  <a:srgbClr val="003300"/>
                </a:solidFill>
              </a:rPr>
              <a:t>негізгі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қаржылық-экономикалық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көрсеткіштері</a:t>
            </a:r>
            <a:r>
              <a:rPr lang="kk-KZ" b="1" dirty="0">
                <a:solidFill>
                  <a:srgbClr val="003300"/>
                </a:solidFill>
              </a:rPr>
              <a:t> туралы</a:t>
            </a:r>
            <a:endParaRPr lang="ru-RU" dirty="0">
              <a:solidFill>
                <a:srgbClr val="003300"/>
              </a:solidFill>
            </a:endParaRPr>
          </a:p>
          <a:p>
            <a:r>
              <a:rPr lang="x-none">
                <a:solidFill>
                  <a:srgbClr val="003300"/>
                </a:solidFill>
              </a:rPr>
              <a:t> 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766126" y="1021290"/>
            <a:ext cx="792088" cy="2096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rgbClr val="003300"/>
                </a:solidFill>
                <a:cs typeface="Arial" panose="020B0604020202020204" pitchFamily="34" charset="0"/>
              </a:rPr>
              <a:t>млн.тенге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17623"/>
              </p:ext>
            </p:extLst>
          </p:nvPr>
        </p:nvGraphicFramePr>
        <p:xfrm>
          <a:off x="395536" y="1230945"/>
          <a:ext cx="8208912" cy="1175385"/>
        </p:xfrm>
        <a:graphic>
          <a:graphicData uri="http://schemas.openxmlformats.org/drawingml/2006/table">
            <a:tbl>
              <a:tblPr/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Түсім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Сатылған қызметтердің өзіндік құны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жалпы пайда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қаржылық және басқа да кірістер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Жалпы әкімш</a:t>
                      </a:r>
                      <a:r>
                        <a:rPr lang="ru-RU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басқа және қарж. шығындар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 жылдағы пайда</a:t>
                      </a:r>
                      <a:r>
                        <a:rPr lang="ru-RU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салық</a:t>
                      </a:r>
                      <a:r>
                        <a:rPr lang="ru-RU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салынғаннан</a:t>
                      </a:r>
                      <a:r>
                        <a:rPr lang="ru-RU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38 167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32 543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5 624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1 071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3 015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2 719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5612"/>
              </p:ext>
            </p:extLst>
          </p:nvPr>
        </p:nvGraphicFramePr>
        <p:xfrm>
          <a:off x="-756592" y="2204864"/>
          <a:ext cx="105851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51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197"/>
            <a:ext cx="9115425" cy="2880811"/>
          </a:xfrm>
          <a:prstGeom prst="rect">
            <a:avLst/>
          </a:prstGeom>
        </p:spPr>
      </p:pic>
      <p:sp>
        <p:nvSpPr>
          <p:cNvPr id="205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D179C-B9DF-4FA9-AD6A-BEC89C00D533}" type="slidenum">
              <a:rPr lang="ru-RU" altLang="ru-RU" b="1" smtClean="0">
                <a:solidFill>
                  <a:srgbClr val="003300"/>
                </a:solidFill>
              </a:rPr>
              <a:pPr/>
              <a:t>7</a:t>
            </a:fld>
            <a:endParaRPr lang="ru-RU" altLang="ru-RU" b="1" smtClean="0">
              <a:solidFill>
                <a:srgbClr val="003300"/>
              </a:solidFill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543677" y="3170169"/>
            <a:ext cx="539338" cy="283086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600" b="1" dirty="0" smtClean="0">
                <a:solidFill>
                  <a:srgbClr val="FF0000"/>
                </a:solidFill>
                <a:latin typeface="Arial" charset="0"/>
              </a:rPr>
              <a:t>%</a:t>
            </a:r>
            <a:endParaRPr lang="ru-RU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032408" y="3208908"/>
            <a:ext cx="6161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  <a:buFontTx/>
              <a:buChar char="-"/>
            </a:pPr>
            <a:r>
              <a:rPr lang="ru-RU" altLang="ru-RU" sz="1000" b="1" dirty="0" err="1" smtClean="0">
                <a:solidFill>
                  <a:srgbClr val="003300"/>
                </a:solidFill>
                <a:latin typeface="+mn-lt"/>
              </a:rPr>
              <a:t>Ұлғаю</a:t>
            </a:r>
            <a:r>
              <a:rPr lang="ru-RU" altLang="ru-RU" sz="1000" b="1" dirty="0" smtClean="0">
                <a:solidFill>
                  <a:srgbClr val="003300"/>
                </a:solidFill>
                <a:latin typeface="+mn-lt"/>
              </a:rPr>
              <a:t>/</a:t>
            </a:r>
            <a:r>
              <a:rPr lang="ru-RU" altLang="ru-RU" sz="1000" b="1" dirty="0" err="1" smtClean="0">
                <a:solidFill>
                  <a:srgbClr val="003300"/>
                </a:solidFill>
                <a:latin typeface="+mn-lt"/>
              </a:rPr>
              <a:t>төмендеу</a:t>
            </a:r>
            <a:r>
              <a:rPr lang="ru-RU" altLang="ru-RU" sz="1000" b="1" dirty="0" smtClean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1000" b="1" dirty="0" err="1" smtClean="0">
                <a:solidFill>
                  <a:srgbClr val="003300"/>
                </a:solidFill>
                <a:latin typeface="+mn-lt"/>
              </a:rPr>
              <a:t>пайызы</a:t>
            </a:r>
            <a:r>
              <a:rPr lang="ru-RU" altLang="ru-RU" sz="1000" b="1" dirty="0" smtClean="0">
                <a:solidFill>
                  <a:srgbClr val="003300"/>
                </a:solidFill>
                <a:latin typeface="+mn-lt"/>
              </a:rPr>
              <a:t> </a:t>
            </a:r>
            <a:endParaRPr lang="ru-RU" altLang="ru-RU" sz="1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3901385" y="2562424"/>
            <a:ext cx="842752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-1,54%</a:t>
            </a:r>
            <a:endParaRPr lang="ru-RU" sz="1000" b="1" dirty="0">
              <a:latin typeface="+mn-lt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1125034" y="2602313"/>
            <a:ext cx="837286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000" b="1" dirty="0" smtClean="0">
                <a:latin typeface="+mj-lt"/>
              </a:rPr>
              <a:t>-0,01%</a:t>
            </a:r>
            <a:endParaRPr lang="ru-RU" sz="1000" b="1" dirty="0">
              <a:latin typeface="+mj-lt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508165" y="2782333"/>
            <a:ext cx="895071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-6,15%</a:t>
            </a:r>
            <a:endParaRPr lang="ru-RU" sz="1000" b="1" dirty="0">
              <a:latin typeface="+mn-lt"/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5342639" y="2422293"/>
            <a:ext cx="864096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-1,63%</a:t>
            </a:r>
            <a:endParaRPr lang="ru-RU" sz="1000" b="1" dirty="0">
              <a:latin typeface="+mn-lt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730774" y="2561684"/>
            <a:ext cx="86422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-1,35%</a:t>
            </a:r>
            <a:endParaRPr lang="ru-RU" sz="1000" b="1" dirty="0">
              <a:latin typeface="+mn-lt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8193496" y="2422293"/>
            <a:ext cx="86422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-3,30%</a:t>
            </a:r>
            <a:endParaRPr lang="ru-RU" sz="1000" b="1" dirty="0"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"/>
            <a:ext cx="9144000" cy="6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178" y="11300"/>
            <a:ext cx="7786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u="sng" dirty="0" smtClean="0">
                <a:solidFill>
                  <a:srgbClr val="003300"/>
                </a:solidFill>
                <a:cs typeface="Arial" pitchFamily="34" charset="0"/>
              </a:rPr>
              <a:t>V. </a:t>
            </a:r>
            <a:r>
              <a:rPr lang="kk-KZ" b="1" dirty="0">
                <a:solidFill>
                  <a:srgbClr val="003300"/>
                </a:solidFill>
              </a:rPr>
              <a:t>2019 жылдың қорытындылары бойынша реттелетіп көрсетілетін қызметтердің көлемі</a:t>
            </a:r>
            <a:endParaRPr lang="ru-RU" altLang="ru-RU" b="1" u="sng" dirty="0">
              <a:solidFill>
                <a:srgbClr val="003300"/>
              </a:solidFill>
              <a:cs typeface="Arial" pitchFamily="34" charset="0"/>
            </a:endParaRPr>
          </a:p>
        </p:txBody>
      </p:sp>
      <p:pic>
        <p:nvPicPr>
          <p:cNvPr id="17" name="Picture 13" descr="ШАП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7786687" y="1517"/>
            <a:ext cx="1357313" cy="62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55150"/>
              </p:ext>
            </p:extLst>
          </p:nvPr>
        </p:nvGraphicFramePr>
        <p:xfrm>
          <a:off x="4945220" y="3522298"/>
          <a:ext cx="4019267" cy="307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48752"/>
              </p:ext>
            </p:extLst>
          </p:nvPr>
        </p:nvGraphicFramePr>
        <p:xfrm>
          <a:off x="295367" y="3501008"/>
          <a:ext cx="5320665" cy="3204210"/>
        </p:xfrm>
        <a:graphic>
          <a:graphicData uri="http://schemas.openxmlformats.org/drawingml/2006/table">
            <a:tbl>
              <a:tblPr/>
              <a:tblGrid>
                <a:gridCol w="604225"/>
                <a:gridCol w="2881207"/>
                <a:gridCol w="1146886"/>
                <a:gridCol w="688347"/>
              </a:tblGrid>
              <a:tr h="314960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Көрсеткіштер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r>
                        <a:rPr lang="kk-KZ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жалпы көлемнің үлесі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млн.кВт</a:t>
                      </a:r>
                      <a:r>
                        <a:rPr lang="kk-KZ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сағ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 </a:t>
                      </a:r>
                      <a:r>
                        <a:rPr lang="ru-RU" sz="1000" b="1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энергиясын</a:t>
                      </a:r>
                      <a:r>
                        <a:rPr lang="ru-RU" sz="1000" b="1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беру </a:t>
                      </a:r>
                      <a:r>
                        <a:rPr lang="ru-RU" sz="1000" b="1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қызметтер</a:t>
                      </a:r>
                      <a:r>
                        <a:rPr lang="ru-RU" sz="1000" b="1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көрсету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6 961  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000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АЭСбыт</a:t>
                      </a: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kk-KZ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ЖШС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6 219  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89,34%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en-US" sz="1000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Samga</a:t>
                      </a:r>
                      <a:r>
                        <a:rPr lang="en-US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Development"</a:t>
                      </a:r>
                      <a:r>
                        <a:rPr lang="kk-KZ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ЖШС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451  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6,48%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r>
                        <a:rPr lang="kk-KZ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қ. ЭжИДБ </a:t>
                      </a: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"Алматы Су"</a:t>
                      </a:r>
                      <a:r>
                        <a:rPr lang="kk-KZ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ШЖҚ МКМ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149  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2,14%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ru-RU" sz="1000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АлЭС</a:t>
                      </a: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kk-KZ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АҚ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66  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0,95%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000" kern="1200" dirty="0" err="1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МаА</a:t>
                      </a: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kk-KZ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АҚ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40   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0,57%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"КазФерроСталь"</a:t>
                      </a:r>
                      <a:r>
                        <a:rPr lang="kk-KZ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ЖШС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27,9   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0,401%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en-US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KEGOC"</a:t>
                      </a:r>
                      <a:r>
                        <a:rPr lang="kk-KZ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АҚ АМЭС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1,0   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"МГЭС"</a:t>
                      </a:r>
                      <a:r>
                        <a:rPr lang="kk-KZ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АӨ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3,4   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"НК  КТЖ" </a:t>
                      </a:r>
                      <a:r>
                        <a:rPr lang="kk-KZ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АҚ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3,1   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8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7278" y="1628800"/>
            <a:ext cx="8510588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k-KZ" sz="1600" dirty="0">
                <a:solidFill>
                  <a:srgbClr val="003300"/>
                </a:solidFill>
              </a:rPr>
              <a:t>Электр энергиясын беру және тарату қызметтерін сапалы және үздіксіз ұсыну және көрсетілетін қызметтердің сапасына тұтынушылардың қанағаттанушылығын арттыру;</a:t>
            </a:r>
            <a:endParaRPr lang="ru-RU" sz="1600" dirty="0">
              <a:solidFill>
                <a:srgbClr val="003300"/>
              </a:solidFill>
            </a:endParaRPr>
          </a:p>
          <a:p>
            <a:pPr lvl="0"/>
            <a:r>
              <a:rPr lang="kk-KZ" sz="1600" dirty="0">
                <a:solidFill>
                  <a:srgbClr val="003300"/>
                </a:solidFill>
              </a:rPr>
              <a:t>Электр энергиясының көтерме және бөлшек сауда нарығында уақытылы және сапалы шарттар жасасу;</a:t>
            </a:r>
            <a:endParaRPr lang="ru-RU" sz="1600" dirty="0">
              <a:solidFill>
                <a:srgbClr val="003300"/>
              </a:solidFill>
            </a:endParaRPr>
          </a:p>
          <a:p>
            <a:pPr lvl="0"/>
            <a:r>
              <a:rPr lang="kk-KZ" sz="1600" dirty="0">
                <a:solidFill>
                  <a:srgbClr val="003300"/>
                </a:solidFill>
              </a:rPr>
              <a:t>Алматы энергия орталығы шекарасы шегінде электр энергиясын өндіру / тұтыну бойынша тәуліктік диспетчерлік кестесінің орындалуын бақылау;</a:t>
            </a:r>
            <a:endParaRPr lang="ru-RU" sz="1600" dirty="0">
              <a:solidFill>
                <a:srgbClr val="003300"/>
              </a:solidFill>
            </a:endParaRPr>
          </a:p>
          <a:p>
            <a:pPr lvl="0"/>
            <a:r>
              <a:rPr lang="kk-KZ" sz="1600" dirty="0">
                <a:solidFill>
                  <a:srgbClr val="003300"/>
                </a:solidFill>
              </a:rPr>
              <a:t>Тұтынушыларға сұратылған көлемдегі қуатты беру (техникалық шарттар беру);</a:t>
            </a:r>
            <a:endParaRPr lang="ru-RU" sz="1600" dirty="0">
              <a:solidFill>
                <a:srgbClr val="003300"/>
              </a:solidFill>
            </a:endParaRPr>
          </a:p>
          <a:p>
            <a:pPr lvl="0"/>
            <a:r>
              <a:rPr lang="kk-KZ" sz="1600" dirty="0">
                <a:solidFill>
                  <a:srgbClr val="003300"/>
                </a:solidFill>
              </a:rPr>
              <a:t>Тұтынушылар үшін тораптарға қосылу процедураларын жеңілдету аясында «техникалық шарттарды алу» рәсімдерін онлайн режимге көшіру бағдарламасы енгізілді. </a:t>
            </a:r>
            <a:r>
              <a:rPr lang="kk-KZ" sz="1600" u="sng" dirty="0">
                <a:solidFill>
                  <a:srgbClr val="003300"/>
                </a:solidFill>
                <a:hlinkClick r:id="rId3"/>
              </a:rPr>
              <a:t>www.azhk</a:t>
            </a:r>
            <a:r>
              <a:rPr lang="x-none" sz="1600" u="sng">
                <a:solidFill>
                  <a:srgbClr val="003300"/>
                </a:solidFill>
                <a:hlinkClick r:id="rId3"/>
              </a:rPr>
              <a:t>.</a:t>
            </a:r>
            <a:r>
              <a:rPr lang="kk-KZ" sz="1600" u="sng" dirty="0">
                <a:solidFill>
                  <a:srgbClr val="003300"/>
                </a:solidFill>
                <a:hlinkClick r:id="rId3"/>
              </a:rPr>
              <a:t>kz</a:t>
            </a:r>
            <a:r>
              <a:rPr lang="x-none" sz="1600">
                <a:solidFill>
                  <a:srgbClr val="003300"/>
                </a:solidFill>
              </a:rPr>
              <a:t> </a:t>
            </a:r>
            <a:r>
              <a:rPr lang="kk-KZ" sz="1600" dirty="0">
                <a:solidFill>
                  <a:srgbClr val="003300"/>
                </a:solidFill>
              </a:rPr>
              <a:t>сайтында «электрмен жабдықтау желілеріне қосу»  бөлімі әзірленді, онда электр желілеріне технологиялық қосылу рәсімі бойынша барлық ақпарат қолжетімді, өтініштерді беру және дайындалған техникалық шарттарды алу мүмкіндігі (электрондық-цифрлық қолтаңба арқылы «техникалық шарттарды алу») және ТШ орындау туралы хабарламаны қашықтан беру мүмкіндігі ( «ТШ орындау туралы хабарлама беру») іске асырылды.</a:t>
            </a:r>
            <a:endParaRPr lang="ru-RU" sz="1600" dirty="0">
              <a:solidFill>
                <a:srgbClr val="0033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ru-RU" sz="1500" dirty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15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84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ШАП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281" y="-12385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28" y="116632"/>
            <a:ext cx="636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</a:rPr>
              <a:t>VI. </a:t>
            </a:r>
            <a:r>
              <a:rPr lang="kk-KZ" b="1" u="sng" dirty="0">
                <a:solidFill>
                  <a:srgbClr val="003300"/>
                </a:solidFill>
              </a:rPr>
              <a:t>Реттеліп көрсетілетін қызметтердің тұтынушыларымен жүргізілетін жұмыстар туралы (с.і. НҚА сәйкес)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5536" y="908720"/>
            <a:ext cx="8280920" cy="61875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defRPr/>
            </a:pPr>
            <a:r>
              <a:rPr lang="kk-KZ" b="1" u="sng" dirty="0">
                <a:solidFill>
                  <a:srgbClr val="003300"/>
                </a:solidFill>
              </a:rPr>
              <a:t>Реттеліп көрсетілетін қызметтердің тұтынушыларымен жүргізілетін жұмыстар </a:t>
            </a:r>
            <a:r>
              <a:rPr lang="kk-KZ" b="1" u="sng" dirty="0" smtClean="0">
                <a:solidFill>
                  <a:srgbClr val="003300"/>
                </a:solidFill>
              </a:rPr>
              <a:t>ының негізгі мақсаттары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:</a:t>
            </a:r>
            <a:endParaRPr lang="ru-RU" dirty="0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84711" y="-12385"/>
            <a:ext cx="2159292" cy="8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85" y="88997"/>
            <a:ext cx="6702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VII. </a:t>
            </a:r>
            <a:r>
              <a:rPr lang="kk-KZ" sz="1600" b="1" u="sng" dirty="0">
                <a:solidFill>
                  <a:srgbClr val="003300"/>
                </a:solidFill>
              </a:rPr>
              <a:t>Қызмет перспективалары туралы (даму жоспарлары</a:t>
            </a:r>
            <a:r>
              <a:rPr lang="ru-RU" sz="1600" b="1" u="sng" dirty="0">
                <a:solidFill>
                  <a:srgbClr val="003300"/>
                </a:solidFill>
              </a:rPr>
              <a:t>:</a:t>
            </a:r>
            <a:endParaRPr lang="ru-RU" sz="1600" dirty="0">
              <a:solidFill>
                <a:srgbClr val="003300"/>
              </a:solidFill>
            </a:endParaRPr>
          </a:p>
          <a:p>
            <a:r>
              <a:rPr lang="ru-RU" sz="1600" b="1" u="sng" dirty="0">
                <a:solidFill>
                  <a:srgbClr val="003300"/>
                </a:solidFill>
              </a:rPr>
              <a:t>1.1. 2020 </a:t>
            </a:r>
            <a:r>
              <a:rPr lang="ru-RU" sz="1600" b="1" u="sng" dirty="0" err="1">
                <a:solidFill>
                  <a:srgbClr val="003300"/>
                </a:solidFill>
              </a:rPr>
              <a:t>жылға</a:t>
            </a:r>
            <a:r>
              <a:rPr lang="ru-RU" sz="1600" b="1" u="sng" dirty="0">
                <a:solidFill>
                  <a:srgbClr val="003300"/>
                </a:solidFill>
              </a:rPr>
              <a:t> </a:t>
            </a:r>
            <a:r>
              <a:rPr lang="ru-RU" sz="1600" b="1" u="sng" dirty="0" err="1">
                <a:solidFill>
                  <a:srgbClr val="003300"/>
                </a:solidFill>
              </a:rPr>
              <a:t>арналған</a:t>
            </a:r>
            <a:r>
              <a:rPr lang="ru-RU" sz="1600" b="1" u="sng" dirty="0">
                <a:solidFill>
                  <a:srgbClr val="003300"/>
                </a:solidFill>
              </a:rPr>
              <a:t> «АЖК» </a:t>
            </a:r>
            <a:r>
              <a:rPr lang="kk-KZ" sz="1600" b="1" u="sng" dirty="0">
                <a:solidFill>
                  <a:srgbClr val="003300"/>
                </a:solidFill>
              </a:rPr>
              <a:t>АҚ И</a:t>
            </a:r>
            <a:r>
              <a:rPr lang="ru-RU" sz="1600" b="1" u="sng" dirty="0" err="1">
                <a:solidFill>
                  <a:srgbClr val="003300"/>
                </a:solidFill>
              </a:rPr>
              <a:t>нвестициялық</a:t>
            </a:r>
            <a:r>
              <a:rPr lang="ru-RU" sz="1600" b="1" u="sng" dirty="0">
                <a:solidFill>
                  <a:srgbClr val="003300"/>
                </a:solidFill>
              </a:rPr>
              <a:t> </a:t>
            </a:r>
            <a:r>
              <a:rPr lang="ru-RU" sz="1600" b="1" u="sng" dirty="0" err="1">
                <a:solidFill>
                  <a:srgbClr val="003300"/>
                </a:solidFill>
              </a:rPr>
              <a:t>бағдарлама</a:t>
            </a:r>
            <a:r>
              <a:rPr lang="kk-KZ" sz="1600" b="1" u="sng" dirty="0">
                <a:solidFill>
                  <a:srgbClr val="003300"/>
                </a:solidFill>
              </a:rPr>
              <a:t>:</a:t>
            </a:r>
            <a:endParaRPr lang="ru-RU" sz="1600" dirty="0">
              <a:solidFill>
                <a:srgbClr val="003300"/>
              </a:solidFill>
              <a:effectLst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6984709" y="64533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9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18887"/>
              </p:ext>
            </p:extLst>
          </p:nvPr>
        </p:nvGraphicFramePr>
        <p:xfrm>
          <a:off x="251520" y="1285754"/>
          <a:ext cx="5155535" cy="1139190"/>
        </p:xfrm>
        <a:graphic>
          <a:graphicData uri="http://schemas.openxmlformats.org/drawingml/2006/table">
            <a:tbl>
              <a:tblPr/>
              <a:tblGrid>
                <a:gridCol w="3468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7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Қаржыландыру</a:t>
                      </a:r>
                      <a:r>
                        <a:rPr lang="ru-RU" sz="1600" b="1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көздері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10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Барлығы</a:t>
                      </a:r>
                      <a:endParaRPr lang="ru-RU" sz="110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11 715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Мемлекетт</a:t>
                      </a:r>
                      <a:r>
                        <a:rPr lang="kk-KZ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ік қаражаттары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ФНБ </a:t>
                      </a:r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"</a:t>
                      </a:r>
                      <a:r>
                        <a:rPr lang="ru-RU" sz="1100" b="0" i="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Самрук-Қазына</a:t>
                      </a:r>
                      <a:r>
                        <a:rPr lang="ru-RU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» </a:t>
                      </a:r>
                      <a:r>
                        <a:rPr lang="kk-KZ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қаражаттары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Қарыз</a:t>
                      </a:r>
                      <a:r>
                        <a:rPr lang="ru-RU" sz="110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қаражаты</a:t>
                      </a:r>
                      <a:r>
                        <a:rPr lang="ru-RU" sz="110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ru-RU" sz="110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2 400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Өз</a:t>
                      </a:r>
                      <a:r>
                        <a:rPr lang="ru-RU" sz="110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қаражаты</a:t>
                      </a:r>
                      <a:endParaRPr lang="ru-RU" sz="110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9 315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474766" y="2457233"/>
            <a:ext cx="4194467" cy="28803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000" b="1" dirty="0">
                <a:solidFill>
                  <a:srgbClr val="003300"/>
                </a:solidFill>
              </a:rPr>
              <a:t>2020 </a:t>
            </a:r>
            <a:r>
              <a:rPr lang="ru-RU" sz="1000" b="1" dirty="0" err="1">
                <a:solidFill>
                  <a:srgbClr val="003300"/>
                </a:solidFill>
              </a:rPr>
              <a:t>жылға</a:t>
            </a:r>
            <a:r>
              <a:rPr lang="ru-RU" sz="1000" b="1" dirty="0">
                <a:solidFill>
                  <a:srgbClr val="003300"/>
                </a:solidFill>
              </a:rPr>
              <a:t> </a:t>
            </a:r>
            <a:r>
              <a:rPr lang="ru-RU" sz="1000" b="1" dirty="0" err="1">
                <a:solidFill>
                  <a:srgbClr val="003300"/>
                </a:solidFill>
              </a:rPr>
              <a:t>арналған</a:t>
            </a:r>
            <a:r>
              <a:rPr lang="ru-RU" sz="1000" b="1" dirty="0">
                <a:solidFill>
                  <a:srgbClr val="003300"/>
                </a:solidFill>
              </a:rPr>
              <a:t> </a:t>
            </a:r>
            <a:r>
              <a:rPr lang="ru-RU" sz="1000" b="1" dirty="0" err="1">
                <a:solidFill>
                  <a:srgbClr val="003300"/>
                </a:solidFill>
              </a:rPr>
              <a:t>инвестициялық</a:t>
            </a:r>
            <a:r>
              <a:rPr lang="ru-RU" sz="1000" b="1" dirty="0">
                <a:solidFill>
                  <a:srgbClr val="003300"/>
                </a:solidFill>
              </a:rPr>
              <a:t> </a:t>
            </a:r>
            <a:r>
              <a:rPr lang="ru-RU" sz="1000" b="1" dirty="0" err="1">
                <a:solidFill>
                  <a:srgbClr val="003300"/>
                </a:solidFill>
              </a:rPr>
              <a:t>бағдарламаның</a:t>
            </a:r>
            <a:r>
              <a:rPr lang="ru-RU" sz="1000" b="1" dirty="0">
                <a:solidFill>
                  <a:srgbClr val="003300"/>
                </a:solidFill>
              </a:rPr>
              <a:t> </a:t>
            </a:r>
            <a:r>
              <a:rPr lang="ru-RU" sz="1000" b="1" dirty="0" err="1">
                <a:solidFill>
                  <a:srgbClr val="003300"/>
                </a:solidFill>
              </a:rPr>
              <a:t>негізгі</a:t>
            </a:r>
            <a:r>
              <a:rPr lang="ru-RU" sz="1000" b="1" dirty="0">
                <a:solidFill>
                  <a:srgbClr val="003300"/>
                </a:solidFill>
              </a:rPr>
              <a:t> </a:t>
            </a:r>
            <a:r>
              <a:rPr lang="ru-RU" sz="1000" b="1" dirty="0" err="1">
                <a:solidFill>
                  <a:srgbClr val="003300"/>
                </a:solidFill>
              </a:rPr>
              <a:t>іс-шаралары</a:t>
            </a:r>
            <a:r>
              <a:rPr lang="kk-KZ" sz="1000" b="1" dirty="0">
                <a:solidFill>
                  <a:srgbClr val="003300"/>
                </a:solidFill>
              </a:rPr>
              <a:t>:</a:t>
            </a:r>
            <a:endParaRPr lang="ru-RU" sz="1000" b="1" dirty="0">
              <a:solidFill>
                <a:srgbClr val="003300"/>
              </a:solidFill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55776" y="4437112"/>
            <a:ext cx="4194467" cy="28803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200" b="1" u="sng" dirty="0">
                <a:solidFill>
                  <a:srgbClr val="003300"/>
                </a:solidFill>
              </a:rPr>
              <a:t>2020 </a:t>
            </a:r>
            <a:r>
              <a:rPr lang="ru-RU" sz="1200" b="1" u="sng" dirty="0" err="1">
                <a:solidFill>
                  <a:srgbClr val="003300"/>
                </a:solidFill>
              </a:rPr>
              <a:t>жылға</a:t>
            </a:r>
            <a:r>
              <a:rPr lang="ru-RU" sz="1200" b="1" u="sng" dirty="0">
                <a:solidFill>
                  <a:srgbClr val="003300"/>
                </a:solidFill>
              </a:rPr>
              <a:t> </a:t>
            </a:r>
            <a:r>
              <a:rPr lang="ru-RU" sz="1200" b="1" u="sng" dirty="0" err="1">
                <a:solidFill>
                  <a:srgbClr val="003300"/>
                </a:solidFill>
              </a:rPr>
              <a:t>арналған</a:t>
            </a:r>
            <a:r>
              <a:rPr lang="ru-RU" sz="1200" b="1" u="sng" dirty="0">
                <a:solidFill>
                  <a:srgbClr val="003300"/>
                </a:solidFill>
              </a:rPr>
              <a:t> </a:t>
            </a:r>
            <a:r>
              <a:rPr lang="ru-RU" sz="1200" b="1" u="sng" dirty="0" err="1">
                <a:solidFill>
                  <a:srgbClr val="003300"/>
                </a:solidFill>
              </a:rPr>
              <a:t>күрделі</a:t>
            </a:r>
            <a:r>
              <a:rPr lang="ru-RU" sz="1200" b="1" u="sng" dirty="0">
                <a:solidFill>
                  <a:srgbClr val="003300"/>
                </a:solidFill>
              </a:rPr>
              <a:t> </a:t>
            </a:r>
            <a:r>
              <a:rPr lang="ru-RU" sz="1200" b="1" u="sng" dirty="0" err="1">
                <a:solidFill>
                  <a:srgbClr val="003300"/>
                </a:solidFill>
              </a:rPr>
              <a:t>салымдар</a:t>
            </a:r>
            <a:r>
              <a:rPr lang="ru-RU" sz="1200" b="1" u="sng" dirty="0">
                <a:solidFill>
                  <a:srgbClr val="003300"/>
                </a:solidFill>
              </a:rPr>
              <a:t> </a:t>
            </a:r>
            <a:r>
              <a:rPr lang="ru-RU" sz="1200" b="1" u="sng" dirty="0" err="1">
                <a:solidFill>
                  <a:srgbClr val="003300"/>
                </a:solidFill>
              </a:rPr>
              <a:t>көлемі</a:t>
            </a:r>
            <a:r>
              <a:rPr lang="kk-KZ" sz="1200" b="1" u="sng" dirty="0">
                <a:solidFill>
                  <a:srgbClr val="003300"/>
                </a:solidFill>
              </a:rPr>
              <a:t>: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30" name="Объект 1"/>
          <p:cNvSpPr>
            <a:spLocks noGrp="1"/>
          </p:cNvSpPr>
          <p:nvPr>
            <p:ph idx="1"/>
          </p:nvPr>
        </p:nvSpPr>
        <p:spPr>
          <a:xfrm>
            <a:off x="173433" y="2705067"/>
            <a:ext cx="6497345" cy="1733871"/>
          </a:xfrm>
        </p:spPr>
        <p:txBody>
          <a:bodyPr>
            <a:noAutofit/>
          </a:bodyPr>
          <a:lstStyle/>
          <a:p>
            <a:pPr lvl="0"/>
            <a:r>
              <a:rPr lang="ru-RU" sz="1100" b="1" dirty="0" err="1">
                <a:solidFill>
                  <a:srgbClr val="003300"/>
                </a:solidFill>
              </a:rPr>
              <a:t>Жаңа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қосалқы</a:t>
            </a:r>
            <a:r>
              <a:rPr lang="ru-RU" sz="1100" b="1" dirty="0">
                <a:solidFill>
                  <a:srgbClr val="003300"/>
                </a:solidFill>
              </a:rPr>
              <a:t> стан</a:t>
            </a:r>
            <a:r>
              <a:rPr lang="kk-KZ" sz="1100" b="1" dirty="0">
                <a:solidFill>
                  <a:srgbClr val="003300"/>
                </a:solidFill>
              </a:rPr>
              <a:t>салардың </a:t>
            </a:r>
            <a:r>
              <a:rPr lang="ru-RU" sz="1100" b="1" dirty="0" err="1">
                <a:solidFill>
                  <a:srgbClr val="003300"/>
                </a:solidFill>
              </a:rPr>
              <a:t>құрылысы</a:t>
            </a:r>
            <a:r>
              <a:rPr lang="ru-RU" sz="1100" b="1" dirty="0">
                <a:solidFill>
                  <a:srgbClr val="003300"/>
                </a:solidFill>
              </a:rPr>
              <a:t>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Қолданыстағы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kk-KZ" sz="1100" b="1" dirty="0">
                <a:solidFill>
                  <a:srgbClr val="003300"/>
                </a:solidFill>
              </a:rPr>
              <a:t>қосалқы стансаларды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қайта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жаңарту</a:t>
            </a:r>
            <a:r>
              <a:rPr lang="ru-RU" sz="1100" b="1" dirty="0">
                <a:solidFill>
                  <a:srgbClr val="003300"/>
                </a:solidFill>
              </a:rPr>
              <a:t>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 110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жаңа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электр</a:t>
            </a:r>
            <a:r>
              <a:rPr lang="ru-RU" sz="1100" b="1" dirty="0">
                <a:solidFill>
                  <a:srgbClr val="003300"/>
                </a:solidFill>
              </a:rPr>
              <a:t> беру </a:t>
            </a:r>
            <a:r>
              <a:rPr lang="ru-RU" sz="1100" b="1" dirty="0" err="1">
                <a:solidFill>
                  <a:srgbClr val="003300"/>
                </a:solidFill>
              </a:rPr>
              <a:t>желілерін</a:t>
            </a:r>
            <a:r>
              <a:rPr lang="ru-RU" sz="1100" b="1" dirty="0">
                <a:solidFill>
                  <a:srgbClr val="003300"/>
                </a:solidFill>
              </a:rPr>
              <a:t> салу;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 6кВ</a:t>
            </a:r>
            <a:r>
              <a:rPr lang="kk-KZ" sz="1100" b="1" dirty="0">
                <a:solidFill>
                  <a:srgbClr val="003300"/>
                </a:solidFill>
              </a:rPr>
              <a:t>-тық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желілер</a:t>
            </a:r>
            <a:r>
              <a:rPr lang="kk-KZ" sz="1100" b="1" dirty="0">
                <a:solidFill>
                  <a:srgbClr val="003300"/>
                </a:solidFill>
              </a:rPr>
              <a:t>ді</a:t>
            </a:r>
            <a:r>
              <a:rPr lang="ru-RU" sz="1100" b="1" dirty="0">
                <a:solidFill>
                  <a:srgbClr val="003300"/>
                </a:solidFill>
              </a:rPr>
              <a:t> 10кВ</a:t>
            </a:r>
            <a:r>
              <a:rPr lang="kk-KZ" sz="1100" b="1" dirty="0">
                <a:solidFill>
                  <a:srgbClr val="003300"/>
                </a:solidFill>
              </a:rPr>
              <a:t>-тық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кернеуге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ауыстыру</a:t>
            </a:r>
            <a:r>
              <a:rPr lang="ru-RU" sz="1100" b="1" dirty="0">
                <a:solidFill>
                  <a:srgbClr val="003300"/>
                </a:solidFill>
              </a:rPr>
              <a:t>; 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 10-6/0,4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электр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желілерін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өздігінен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kk-KZ" sz="1100" b="1" dirty="0">
                <a:solidFill>
                  <a:srgbClr val="003300"/>
                </a:solidFill>
              </a:rPr>
              <a:t>ұстасатын </a:t>
            </a:r>
            <a:r>
              <a:rPr lang="ru-RU" sz="1100" b="1" dirty="0" err="1">
                <a:solidFill>
                  <a:srgbClr val="003300"/>
                </a:solidFill>
              </a:rPr>
              <a:t>оқшауланған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сымға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ауыстыра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отырып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қайта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жаңарту</a:t>
            </a:r>
            <a:r>
              <a:rPr lang="ru-RU" sz="1100" b="1" dirty="0">
                <a:solidFill>
                  <a:srgbClr val="003300"/>
                </a:solidFill>
              </a:rPr>
              <a:t> (</a:t>
            </a:r>
            <a:r>
              <a:rPr lang="kk-KZ" sz="1100" b="1" dirty="0">
                <a:solidFill>
                  <a:srgbClr val="003300"/>
                </a:solidFill>
              </a:rPr>
              <a:t>ӨҰОС</a:t>
            </a:r>
            <a:r>
              <a:rPr lang="ru-RU" sz="1100" b="1" dirty="0">
                <a:solidFill>
                  <a:srgbClr val="003300"/>
                </a:solidFill>
              </a:rPr>
              <a:t>);</a:t>
            </a:r>
          </a:p>
          <a:p>
            <a:pPr lvl="0"/>
            <a:r>
              <a:rPr lang="ru-RU" sz="1100" b="1" dirty="0" err="1">
                <a:solidFill>
                  <a:srgbClr val="003300"/>
                </a:solidFill>
              </a:rPr>
              <a:t>Негізгі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құралдарды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сатып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алу</a:t>
            </a:r>
            <a:r>
              <a:rPr lang="ru-RU" sz="1100" b="1" dirty="0">
                <a:solidFill>
                  <a:srgbClr val="003300"/>
                </a:solidFill>
              </a:rPr>
              <a:t>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 ЭКЕАЖ </a:t>
            </a:r>
            <a:r>
              <a:rPr lang="ru-RU" sz="1100" b="1" dirty="0" err="1">
                <a:solidFill>
                  <a:srgbClr val="003300"/>
                </a:solidFill>
              </a:rPr>
              <a:t>жүйесін</a:t>
            </a:r>
            <a:r>
              <a:rPr lang="ru-RU" sz="1100" b="1" dirty="0">
                <a:solidFill>
                  <a:srgbClr val="003300"/>
                </a:solidFill>
              </a:rPr>
              <a:t> </a:t>
            </a:r>
            <a:r>
              <a:rPr lang="ru-RU" sz="1100" b="1" dirty="0" err="1">
                <a:solidFill>
                  <a:srgbClr val="003300"/>
                </a:solidFill>
              </a:rPr>
              <a:t>құру</a:t>
            </a:r>
            <a:r>
              <a:rPr lang="ru-RU" sz="1100" b="1" dirty="0">
                <a:solidFill>
                  <a:srgbClr val="003300"/>
                </a:solidFill>
              </a:rPr>
              <a:t> (</a:t>
            </a:r>
            <a:r>
              <a:rPr lang="ru-RU" sz="1100" b="1" dirty="0" err="1">
                <a:solidFill>
                  <a:srgbClr val="003300"/>
                </a:solidFill>
              </a:rPr>
              <a:t>құру</a:t>
            </a:r>
            <a:r>
              <a:rPr lang="ru-RU" sz="1100" b="1" dirty="0">
                <a:solidFill>
                  <a:srgbClr val="003300"/>
                </a:solidFill>
              </a:rPr>
              <a:t>) </a:t>
            </a:r>
            <a:endParaRPr lang="ru-RU" sz="1100" b="1" dirty="0">
              <a:solidFill>
                <a:srgbClr val="0033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28937"/>
            <a:ext cx="9039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>
                <a:solidFill>
                  <a:srgbClr val="003300"/>
                </a:solidFill>
              </a:rPr>
              <a:t>«АЖК» АҚ-ның </a:t>
            </a:r>
            <a:r>
              <a:rPr lang="ru-RU" sz="1100" dirty="0">
                <a:solidFill>
                  <a:srgbClr val="003300"/>
                </a:solidFill>
              </a:rPr>
              <a:t>2016-2020</a:t>
            </a:r>
            <a:r>
              <a:rPr lang="kk-KZ" sz="1100" dirty="0">
                <a:solidFill>
                  <a:srgbClr val="003300"/>
                </a:solidFill>
              </a:rPr>
              <a:t> жылдарға арналған Алматы қ. ТМжБҚРКД  </a:t>
            </a:r>
            <a:r>
              <a:rPr lang="ru-RU" sz="1100" dirty="0">
                <a:solidFill>
                  <a:srgbClr val="003300"/>
                </a:solidFill>
              </a:rPr>
              <a:t>18.08.2015</a:t>
            </a:r>
            <a:r>
              <a:rPr lang="kk-KZ" sz="1100" dirty="0">
                <a:solidFill>
                  <a:srgbClr val="003300"/>
                </a:solidFill>
              </a:rPr>
              <a:t> жылғы </a:t>
            </a:r>
            <a:r>
              <a:rPr lang="ru-RU" sz="1100" dirty="0">
                <a:solidFill>
                  <a:srgbClr val="003300"/>
                </a:solidFill>
              </a:rPr>
              <a:t>№170-ОД</a:t>
            </a:r>
            <a:r>
              <a:rPr lang="kk-KZ" sz="1100" dirty="0">
                <a:solidFill>
                  <a:srgbClr val="003300"/>
                </a:solidFill>
              </a:rPr>
              <a:t>,  Алматы облысы ТМжБҚРКД  02</a:t>
            </a:r>
            <a:r>
              <a:rPr lang="ru-RU" sz="1100" dirty="0">
                <a:solidFill>
                  <a:srgbClr val="003300"/>
                </a:solidFill>
              </a:rPr>
              <a:t>.0</a:t>
            </a:r>
            <a:r>
              <a:rPr lang="kk-KZ" sz="1100" dirty="0">
                <a:solidFill>
                  <a:srgbClr val="003300"/>
                </a:solidFill>
              </a:rPr>
              <a:t>9</a:t>
            </a:r>
            <a:r>
              <a:rPr lang="ru-RU" sz="1100" dirty="0">
                <a:solidFill>
                  <a:srgbClr val="003300"/>
                </a:solidFill>
              </a:rPr>
              <a:t>.2015</a:t>
            </a:r>
            <a:r>
              <a:rPr lang="kk-KZ" sz="1100" dirty="0">
                <a:solidFill>
                  <a:srgbClr val="003300"/>
                </a:solidFill>
              </a:rPr>
              <a:t> жылғы </a:t>
            </a:r>
            <a:r>
              <a:rPr lang="ru-RU" sz="1100" dirty="0">
                <a:solidFill>
                  <a:srgbClr val="003300"/>
                </a:solidFill>
              </a:rPr>
              <a:t>№</a:t>
            </a:r>
            <a:r>
              <a:rPr lang="kk-KZ" sz="1100" dirty="0">
                <a:solidFill>
                  <a:srgbClr val="003300"/>
                </a:solidFill>
              </a:rPr>
              <a:t>252</a:t>
            </a:r>
            <a:r>
              <a:rPr lang="ru-RU" sz="1100" dirty="0">
                <a:solidFill>
                  <a:srgbClr val="003300"/>
                </a:solidFill>
              </a:rPr>
              <a:t>-ОД</a:t>
            </a:r>
            <a:r>
              <a:rPr lang="kk-KZ" sz="1100" dirty="0">
                <a:solidFill>
                  <a:srgbClr val="003300"/>
                </a:solidFill>
              </a:rPr>
              <a:t>, ҚР ЭМ  </a:t>
            </a:r>
            <a:r>
              <a:rPr lang="ru-RU" sz="1100" dirty="0">
                <a:solidFill>
                  <a:srgbClr val="003300"/>
                </a:solidFill>
              </a:rPr>
              <a:t>12.10.2015 </a:t>
            </a:r>
            <a:r>
              <a:rPr lang="kk-KZ" sz="1100" dirty="0">
                <a:solidFill>
                  <a:srgbClr val="003300"/>
                </a:solidFill>
              </a:rPr>
              <a:t>ж. </a:t>
            </a:r>
            <a:r>
              <a:rPr lang="ru-RU" sz="1100" dirty="0">
                <a:solidFill>
                  <a:srgbClr val="003300"/>
                </a:solidFill>
              </a:rPr>
              <a:t>№595 </a:t>
            </a:r>
            <a:r>
              <a:rPr lang="kk-KZ" sz="1100" dirty="0">
                <a:solidFill>
                  <a:srgbClr val="003300"/>
                </a:solidFill>
              </a:rPr>
              <a:t>бірлескен бұйрығымен инвестициялық бағдарламасы бекітілді.</a:t>
            </a:r>
            <a:endParaRPr lang="ru-RU" sz="1100" dirty="0">
              <a:solidFill>
                <a:srgbClr val="0033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82316"/>
              </p:ext>
            </p:extLst>
          </p:nvPr>
        </p:nvGraphicFramePr>
        <p:xfrm>
          <a:off x="8244408" y="4293096"/>
          <a:ext cx="648071" cy="288032"/>
        </p:xfrm>
        <a:graphic>
          <a:graphicData uri="http://schemas.openxmlformats.org/drawingml/2006/table">
            <a:tbl>
              <a:tblPr/>
              <a:tblGrid>
                <a:gridCol w="648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181777"/>
              </p:ext>
            </p:extLst>
          </p:nvPr>
        </p:nvGraphicFramePr>
        <p:xfrm>
          <a:off x="5940152" y="859183"/>
          <a:ext cx="2984490" cy="199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97098"/>
              </p:ext>
            </p:extLst>
          </p:nvPr>
        </p:nvGraphicFramePr>
        <p:xfrm>
          <a:off x="5364088" y="1225902"/>
          <a:ext cx="855711" cy="152400"/>
        </p:xfrm>
        <a:graphic>
          <a:graphicData uri="http://schemas.openxmlformats.org/drawingml/2006/table">
            <a:tbl>
              <a:tblPr/>
              <a:tblGrid>
                <a:gridCol w="85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10818"/>
              </p:ext>
            </p:extLst>
          </p:nvPr>
        </p:nvGraphicFramePr>
        <p:xfrm>
          <a:off x="405341" y="4734636"/>
          <a:ext cx="8712968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6820158"/>
                <a:gridCol w="1892810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Аталуы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kk-KZ" sz="12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Бөлуші электр тораптарын қайта құрылымдау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4 200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ЭЖЖ-ні қайта құрылымдау, салу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200" b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ҚС-ны қайта құрылымдау, салу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3 780</a:t>
                      </a:r>
                      <a:endParaRPr lang="ru-RU" sz="1200" b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ЭКЕАЖ, </a:t>
                      </a:r>
                      <a:r>
                        <a:rPr lang="en-US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SCADA</a:t>
                      </a: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енгізу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2 858</a:t>
                      </a:r>
                      <a:endParaRPr lang="ru-RU" sz="1200" b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Өндіріс қызметі процесіне тікелей қатысатын өндірістік активтерді және басқа да негізгі құралдарды жөндеуге арналған басқа шығындар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200" b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НҚ сатып алу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343</a:t>
                      </a:r>
                      <a:endParaRPr lang="ru-RU" sz="1200" b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Барлығы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11 715</a:t>
                      </a:r>
                      <a:endParaRPr lang="ru-RU" sz="1200" b="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1821</Words>
  <Application>Microsoft Office PowerPoint</Application>
  <PresentationFormat>Экран (4:3)</PresentationFormat>
  <Paragraphs>364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Молдахметова Айнур</dc:creator>
  <cp:lastModifiedBy>Молдахметова Айнур</cp:lastModifiedBy>
  <cp:revision>86</cp:revision>
  <dcterms:created xsi:type="dcterms:W3CDTF">2020-02-13T09:30:23Z</dcterms:created>
  <dcterms:modified xsi:type="dcterms:W3CDTF">2020-03-17T05:52:21Z</dcterms:modified>
</cp:coreProperties>
</file>