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60" r:id="rId4"/>
    <p:sldId id="268" r:id="rId5"/>
    <p:sldId id="304" r:id="rId6"/>
    <p:sldId id="269" r:id="rId7"/>
    <p:sldId id="306" r:id="rId8"/>
    <p:sldId id="270" r:id="rId9"/>
    <p:sldId id="261" r:id="rId10"/>
    <p:sldId id="303" r:id="rId11"/>
    <p:sldId id="26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7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41497659906439E-2"/>
          <c:y val="3.386131699652422E-2"/>
          <c:w val="0.67078467392651075"/>
          <c:h val="0.91338115209421178"/>
        </c:manualLayout>
      </c:layout>
      <c:lineChart>
        <c:grouping val="stacked"/>
        <c:varyColors val="0"/>
        <c:ser>
          <c:idx val="0"/>
          <c:order val="0"/>
          <c:tx>
            <c:strRef>
              <c:f>ремонт4!$A$5</c:f>
              <c:strCache>
                <c:ptCount val="1"/>
                <c:pt idx="0">
                  <c:v>Итого, капитальный ремонт (млн.тенге)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2 070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EE-4C38-B566-0868B462C0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2 049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EE-4C38-B566-0868B462C0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2 127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0EE-4C38-B566-0868B462C0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2 305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EE-4C38-B566-0868B462C08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2 378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0EE-4C38-B566-0868B462C088}"/>
                </c:ext>
              </c:extLst>
            </c:dLbl>
            <c:dLbl>
              <c:idx val="5"/>
              <c:layout>
                <c:manualLayout>
                  <c:x val="-4.1191519873435098E-2"/>
                  <c:y val="-3.2767192534162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2 508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0EE-4C38-B566-0868B462C0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ремонт4!$B$1:$G$1</c:f>
              <c:strCache>
                <c:ptCount val="6"/>
                <c:pt idx="0">
                  <c:v>2012г.</c:v>
                </c:pt>
                <c:pt idx="1">
                  <c:v>2013г. </c:v>
                </c:pt>
                <c:pt idx="2">
                  <c:v>2014г. </c:v>
                </c:pt>
                <c:pt idx="3">
                  <c:v>2015г. </c:v>
                </c:pt>
                <c:pt idx="4">
                  <c:v>2016г. </c:v>
                </c:pt>
                <c:pt idx="5">
                  <c:v>2017г. </c:v>
                </c:pt>
              </c:strCache>
            </c:strRef>
          </c:cat>
          <c:val>
            <c:numRef>
              <c:f>ремонт4!$B$5:$G$5</c:f>
              <c:numCache>
                <c:formatCode>#,##0</c:formatCode>
                <c:ptCount val="6"/>
                <c:pt idx="0">
                  <c:v>2049</c:v>
                </c:pt>
                <c:pt idx="1">
                  <c:v>2127</c:v>
                </c:pt>
                <c:pt idx="2">
                  <c:v>2305</c:v>
                </c:pt>
                <c:pt idx="3">
                  <c:v>2378</c:v>
                </c:pt>
                <c:pt idx="4">
                  <c:v>2508</c:v>
                </c:pt>
                <c:pt idx="5">
                  <c:v>2725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EE-4C38-B566-0868B462C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04512"/>
        <c:axId val="38220288"/>
      </c:lineChart>
      <c:catAx>
        <c:axId val="13990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8220288"/>
        <c:crosses val="autoZero"/>
        <c:auto val="1"/>
        <c:lblAlgn val="ctr"/>
        <c:lblOffset val="100"/>
        <c:noMultiLvlLbl val="0"/>
      </c:catAx>
      <c:valAx>
        <c:axId val="382202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39904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372953515677599"/>
          <c:y val="0.13170475108644095"/>
          <c:w val="0.67324966572695699"/>
          <c:h val="0.702646977322454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хозяйственным способом (млн.тенге)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FFFF00"/>
                    </a:solidFill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1 полугодие 2019г. факт </c:v>
                </c:pt>
                <c:pt idx="1">
                  <c:v>  1 полугодие2020г. факт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 formatCode="General">
                  <c:v>375</c:v>
                </c:pt>
                <c:pt idx="1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0-43D3-AE96-EDFD272CD57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подрядным способом (млн.тенге)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7499487277724339E-2"/>
                  <c:y val="-5.2312658604461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F0-43D3-AE96-EDFD272CD57E}"/>
                </c:ext>
              </c:extLst>
            </c:dLbl>
            <c:dLbl>
              <c:idx val="1"/>
              <c:layout>
                <c:manualLayout>
                  <c:x val="0.10446373636899041"/>
                  <c:y val="-5.6336368040612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F0-43D3-AE96-EDFD272CD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003300"/>
                    </a:solidFill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1 полугодие 2019г. факт </c:v>
                </c:pt>
                <c:pt idx="1">
                  <c:v>  1 полугодие2020г. факт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 formatCode="General">
                  <c:v>58</c:v>
                </c:pt>
                <c:pt idx="1">
                  <c:v>94.722341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F0-43D3-AE96-EDFD272CD57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Капит. Затрат (млн.тенге)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Лист1!$B$1:$C$1</c:f>
              <c:strCache>
                <c:ptCount val="2"/>
                <c:pt idx="0">
                  <c:v>1 полугодие 2019г. факт </c:v>
                </c:pt>
                <c:pt idx="1">
                  <c:v>  1 полугодие2020г. факт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F2F0-43D3-AE96-EDFD272CD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814848"/>
        <c:axId val="38222592"/>
        <c:axId val="0"/>
      </c:bar3DChart>
      <c:catAx>
        <c:axId val="14081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3300"/>
                </a:solidFill>
              </a:defRPr>
            </a:pPr>
            <a:endParaRPr lang="ru-KZ"/>
          </a:p>
        </c:txPr>
        <c:crossAx val="38222592"/>
        <c:crosses val="autoZero"/>
        <c:auto val="1"/>
        <c:lblAlgn val="ctr"/>
        <c:lblOffset val="100"/>
        <c:noMultiLvlLbl val="0"/>
      </c:catAx>
      <c:valAx>
        <c:axId val="38222592"/>
        <c:scaling>
          <c:orientation val="minMax"/>
          <c:max val="2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0814848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815059939014809"/>
          <c:y val="0.27921107971875303"/>
          <c:w val="0.21849400609851929"/>
          <c:h val="0.53559732879571054"/>
        </c:manualLayout>
      </c:layout>
      <c:overlay val="0"/>
      <c:txPr>
        <a:bodyPr/>
        <a:lstStyle/>
        <a:p>
          <a:pPr>
            <a:defRPr sz="8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defRPr>
          </a:pPr>
          <a:endParaRPr lang="ru-K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054145244798181E-2"/>
          <c:y val="6.0154653467380019E-2"/>
          <c:w val="0.67095057599786634"/>
          <c:h val="0.771571283336242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ремонт1!$A$4</c:f>
              <c:strCache>
                <c:ptCount val="1"/>
                <c:pt idx="0">
                  <c:v> 0,4 кВ (шт.)  </c:v>
                </c:pt>
              </c:strCache>
            </c:strRef>
          </c:tx>
          <c:spPr>
            <a:solidFill>
              <a:srgbClr val="225C6C"/>
            </a:solidFill>
          </c:spPr>
          <c:invertIfNegative val="0"/>
          <c:dLbls>
            <c:dLbl>
              <c:idx val="0"/>
              <c:layout>
                <c:manualLayout>
                  <c:x val="4.137189121843605E-3"/>
                  <c:y val="5.3081945117047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753315107845158E-2"/>
                      <c:h val="5.3627266249664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5D9-48E4-8459-573693FA03A6}"/>
                </c:ext>
              </c:extLst>
            </c:dLbl>
            <c:dLbl>
              <c:idx val="1"/>
              <c:layout>
                <c:manualLayout>
                  <c:x val="3.2926649023124126E-3"/>
                  <c:y val="4.78965685064386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D9-48E4-8459-573693FA03A6}"/>
                </c:ext>
              </c:extLst>
            </c:dLbl>
            <c:dLbl>
              <c:idx val="2"/>
              <c:layout>
                <c:manualLayout>
                  <c:x val="7.9595570730236331E-3"/>
                  <c:y val="-5.417258738228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D9-48E4-8459-573693FA03A6}"/>
                </c:ext>
              </c:extLst>
            </c:dLbl>
            <c:dLbl>
              <c:idx val="3"/>
              <c:layout>
                <c:manualLayout>
                  <c:x val="1.1194812679543543E-2"/>
                  <c:y val="-1.1765424082491162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659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5D9-48E4-8459-573693FA03A6}"/>
                </c:ext>
              </c:extLst>
            </c:dLbl>
            <c:dLbl>
              <c:idx val="4"/>
              <c:layout>
                <c:manualLayout>
                  <c:x val="6.4134288109402035E-3"/>
                  <c:y val="-8.016786013675269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647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5D9-48E4-8459-573693FA03A6}"/>
                </c:ext>
              </c:extLst>
            </c:dLbl>
            <c:dLbl>
              <c:idx val="5"/>
              <c:layout>
                <c:manualLayout>
                  <c:x val="9.6487295062453373E-3"/>
                  <c:y val="-1.1765424082491162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291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5D9-48E4-8459-573693FA0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ремонт1!$B$1:$C$1</c:f>
              <c:strCache>
                <c:ptCount val="2"/>
                <c:pt idx="0">
                  <c:v>1 полугодие  2019г. факт</c:v>
                </c:pt>
                <c:pt idx="1">
                  <c:v>1 полугодие 2020 г. факт</c:v>
                </c:pt>
              </c:strCache>
            </c:strRef>
          </c:cat>
          <c:val>
            <c:numRef>
              <c:f>ремонт1!$B$4:$C$4</c:f>
              <c:numCache>
                <c:formatCode>#,##0</c:formatCode>
                <c:ptCount val="2"/>
                <c:pt idx="0" formatCode="General">
                  <c:v>267</c:v>
                </c:pt>
                <c:pt idx="1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D9-48E4-8459-573693FA03A6}"/>
            </c:ext>
          </c:extLst>
        </c:ser>
        <c:ser>
          <c:idx val="1"/>
          <c:order val="1"/>
          <c:tx>
            <c:strRef>
              <c:f>ремонт1!$A$5</c:f>
              <c:strCache>
                <c:ptCount val="1"/>
                <c:pt idx="0">
                  <c:v> 6-10 кВ, ТП 10/0,4 кВ (шт.) 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7.5539149496211373E-4"/>
                  <c:y val="1.620919303744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811262423833248E-2"/>
                      <c:h val="9.9570757230047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5D9-48E4-8459-573693FA03A6}"/>
                </c:ext>
              </c:extLst>
            </c:dLbl>
            <c:dLbl>
              <c:idx val="1"/>
              <c:layout>
                <c:manualLayout>
                  <c:x val="6.4134288109402035E-3"/>
                  <c:y val="5.61175020957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D9-48E4-8459-573693FA03A6}"/>
                </c:ext>
              </c:extLst>
            </c:dLbl>
            <c:dLbl>
              <c:idx val="2"/>
              <c:layout>
                <c:manualLayout>
                  <c:x val="3.2067144054701018E-3"/>
                  <c:y val="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D9-48E4-8459-573693FA03A6}"/>
                </c:ext>
              </c:extLst>
            </c:dLbl>
            <c:dLbl>
              <c:idx val="3"/>
              <c:layout>
                <c:manualLayout>
                  <c:x val="8.016786013675269E-3"/>
                  <c:y val="1.2025179020512963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2081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5D9-48E4-8459-573693FA03A6}"/>
                </c:ext>
              </c:extLst>
            </c:dLbl>
            <c:dLbl>
              <c:idx val="4"/>
              <c:layout>
                <c:manualLayout>
                  <c:x val="4.8100716082051494E-3"/>
                  <c:y val="-8.016786013675269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2 049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5D9-48E4-8459-573693FA03A6}"/>
                </c:ext>
              </c:extLst>
            </c:dLbl>
            <c:dLbl>
              <c:idx val="5"/>
              <c:layout>
                <c:manualLayout>
                  <c:x val="9.62014321641030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1062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5D9-48E4-8459-573693FA0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ремонт1!$B$1:$C$1</c:f>
              <c:strCache>
                <c:ptCount val="2"/>
                <c:pt idx="0">
                  <c:v>1 полугодие  2019г. факт</c:v>
                </c:pt>
                <c:pt idx="1">
                  <c:v>1 полугодие 2020 г. факт</c:v>
                </c:pt>
              </c:strCache>
            </c:strRef>
          </c:cat>
          <c:val>
            <c:numRef>
              <c:f>ремонт1!$B$5:$C$5</c:f>
              <c:numCache>
                <c:formatCode>#,##0</c:formatCode>
                <c:ptCount val="2"/>
                <c:pt idx="0" formatCode="General">
                  <c:v>1307</c:v>
                </c:pt>
                <c:pt idx="1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5D9-48E4-8459-573693FA03A6}"/>
            </c:ext>
          </c:extLst>
        </c:ser>
        <c:ser>
          <c:idx val="2"/>
          <c:order val="2"/>
          <c:tx>
            <c:strRef>
              <c:f>ремонт1!$A$6</c:f>
              <c:strCache>
                <c:ptCount val="1"/>
                <c:pt idx="0">
                  <c:v> 35-220 кВ (шт.)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9.8976344400551839E-3"/>
                  <c:y val="-3.884814964422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D9-48E4-8459-573693FA03A6}"/>
                </c:ext>
              </c:extLst>
            </c:dLbl>
            <c:dLbl>
              <c:idx val="1"/>
              <c:layout>
                <c:manualLayout>
                  <c:x val="1.3455959183156865E-2"/>
                  <c:y val="-2.343725724761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5D9-48E4-8459-573693FA03A6}"/>
                </c:ext>
              </c:extLst>
            </c:dLbl>
            <c:dLbl>
              <c:idx val="2"/>
              <c:layout>
                <c:manualLayout>
                  <c:x val="6.4134288109402035E-3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5D9-48E4-8459-573693FA03A6}"/>
                </c:ext>
              </c:extLst>
            </c:dLbl>
            <c:dLbl>
              <c:idx val="3"/>
              <c:layout>
                <c:manualLayout>
                  <c:x val="1.1223500419145365E-2"/>
                  <c:y val="-5.611750209572678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A5D9-48E4-8459-573693FA03A6}"/>
                </c:ext>
              </c:extLst>
            </c:dLbl>
            <c:dLbl>
              <c:idx val="4"/>
              <c:layout>
                <c:manualLayout>
                  <c:x val="1.603357202735051E-2"/>
                  <c:y val="-6.4134288109402041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5D9-48E4-8459-573693FA03A6}"/>
                </c:ext>
              </c:extLst>
            </c:dLbl>
            <c:dLbl>
              <c:idx val="5"/>
              <c:layout>
                <c:manualLayout>
                  <c:x val="1.2826857621880409E-2"/>
                  <c:y val="-5.6117502095726704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A5D9-48E4-8459-573693FA0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ремонт1!$B$1:$C$1</c:f>
              <c:strCache>
                <c:ptCount val="2"/>
                <c:pt idx="0">
                  <c:v>1 полугодие  2019г. факт</c:v>
                </c:pt>
                <c:pt idx="1">
                  <c:v>1 полугодие 2020 г. факт</c:v>
                </c:pt>
              </c:strCache>
            </c:strRef>
          </c:cat>
          <c:val>
            <c:numRef>
              <c:f>ремонт1!$B$6:$C$6</c:f>
              <c:numCache>
                <c:formatCode>#,##0</c:formatCode>
                <c:ptCount val="2"/>
                <c:pt idx="0" formatCode="General">
                  <c:v>49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5D9-48E4-8459-573693FA0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814336"/>
        <c:axId val="140034624"/>
        <c:axId val="0"/>
      </c:bar3DChart>
      <c:dateAx>
        <c:axId val="1408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1">
                <a:solidFill>
                  <a:srgbClr val="003300"/>
                </a:solidFill>
              </a:defRPr>
            </a:pPr>
            <a:endParaRPr lang="ru-KZ"/>
          </a:p>
        </c:txPr>
        <c:crossAx val="140034624"/>
        <c:crosses val="autoZero"/>
        <c:auto val="0"/>
        <c:lblOffset val="100"/>
        <c:baseTimeUnit val="days"/>
        <c:majorUnit val="1"/>
      </c:dateAx>
      <c:valAx>
        <c:axId val="140034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81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79389103286446"/>
          <c:y val="6.164883048857582E-2"/>
          <c:w val="0.15823392481515622"/>
          <c:h val="0.69520981574122986"/>
        </c:manualLayout>
      </c:layout>
      <c:overlay val="0"/>
      <c:txPr>
        <a:bodyPr/>
        <a:lstStyle/>
        <a:p>
          <a:pPr>
            <a:defRPr sz="800" b="1" i="1">
              <a:solidFill>
                <a:srgbClr val="003300"/>
              </a:solidFill>
            </a:defRPr>
          </a:pPr>
          <a:endParaRPr lang="ru-KZ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0.66241</cdr:x>
      <cdr:y>0.2058</cdr:y>
    </cdr:from>
    <cdr:to>
      <cdr:x>0.73652</cdr:x>
      <cdr:y>0.28055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861739" y="613448"/>
          <a:ext cx="432047" cy="222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0.93478</cdr:x>
      <cdr:y>0.14653</cdr:y>
    </cdr:from>
    <cdr:to>
      <cdr:x>1</cdr:x>
      <cdr:y>0.29658</cdr:y>
    </cdr:to>
    <cdr:sp macro="" textlink="">
      <cdr:nvSpPr>
        <cdr:cNvPr id="20" name="TextBox 19"/>
        <cdr:cNvSpPr txBox="1"/>
      </cdr:nvSpPr>
      <cdr:spPr>
        <a:xfrm xmlns:a="http://schemas.openxmlformats.org/drawingml/2006/main" flipV="1">
          <a:off x="5114014" y="371448"/>
          <a:ext cx="356783" cy="38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E7A7-CD0C-44ED-A49B-ACC8F87C7523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240-E68B-4FEB-AA58-8142E979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8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2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6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024C09-E1A4-4AFA-B439-55A79B31B8A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897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9C3-3075-4C41-A740-DE19E8D8A83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4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0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3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3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9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9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9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3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3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8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0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4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5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2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6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3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7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0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2B42-3424-47D6-B87E-9DA691C62F6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58BA-6E08-4103-AC8D-F784C7C97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8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06F03-C873-4B64-8E69-E0778FEC976D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2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3;&#1086;&#1078;&#1077;&#1085;&#1080;&#1077;%205.xls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3;&#1086;&#1078;&#1077;&#1085;&#1080;&#1077;%205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hk.k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27784" y="6431178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1F497D"/>
              </a:buClr>
              <a:buSzPct val="75000"/>
              <a:buFont typeface="Wingdings" pitchFamily="2" charset="2"/>
              <a:buNone/>
              <a:defRPr/>
            </a:pPr>
            <a:r>
              <a:rPr lang="ru-RU" b="1" cap="all" dirty="0">
                <a:solidFill>
                  <a:srgbClr val="003300"/>
                </a:solidFill>
              </a:rPr>
              <a:t>АЛМАТЫ – июль, 2020</a:t>
            </a:r>
            <a:r>
              <a:rPr lang="ru-RU" b="1" dirty="0">
                <a:solidFill>
                  <a:srgbClr val="003300"/>
                </a:solidFill>
              </a:rPr>
              <a:t>г</a:t>
            </a:r>
            <a:r>
              <a:rPr lang="ru-RU" b="1" cap="all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84" y="0"/>
            <a:ext cx="4496916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ШАП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96336" y="1"/>
            <a:ext cx="1547664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0720" y="836712"/>
            <a:ext cx="4534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>
                <a:solidFill>
                  <a:srgbClr val="003300"/>
                </a:solidFill>
              </a:rPr>
              <a:t>Публичные СЛУШАНИЯ </a:t>
            </a:r>
            <a:r>
              <a:rPr lang="ru-RU" b="1" cap="all" dirty="0">
                <a:solidFill>
                  <a:srgbClr val="003300"/>
                </a:solidFill>
              </a:rPr>
              <a:t>отчета об исполнении утвержденной тарифной сметы, об исполнении утвержденной инвестиционной программы                        </a:t>
            </a:r>
            <a:r>
              <a:rPr lang="ru-RU" altLang="ru-RU" b="1" cap="all" dirty="0">
                <a:solidFill>
                  <a:srgbClr val="003300"/>
                </a:solidFill>
              </a:rPr>
              <a:t>АО «АЛАТАУ ЖАРЫК КОМПАНИЯСЫ»,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>
                <a:solidFill>
                  <a:srgbClr val="003300"/>
                </a:solidFill>
              </a:rPr>
              <a:t>ПО УСЛУГЕ - ПЕРЕДАЧА ЭЛЕКТРИЧЕСКОЙ ЭНЕРГИИ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>
                <a:solidFill>
                  <a:srgbClr val="003300"/>
                </a:solidFill>
              </a:rPr>
              <a:t>По итогам </a:t>
            </a:r>
            <a:r>
              <a:rPr lang="en-US" altLang="ru-RU" b="1" cap="all" dirty="0">
                <a:solidFill>
                  <a:srgbClr val="003300"/>
                </a:solidFill>
              </a:rPr>
              <a:t>1 </a:t>
            </a:r>
            <a:r>
              <a:rPr lang="ru-RU" altLang="ru-RU" b="1" cap="all" dirty="0">
                <a:solidFill>
                  <a:srgbClr val="003300"/>
                </a:solidFill>
              </a:rPr>
              <a:t>полугодия 2020 </a:t>
            </a:r>
            <a:r>
              <a:rPr lang="ru-RU" altLang="ru-RU" b="1" cap="all" dirty="0" err="1">
                <a:solidFill>
                  <a:srgbClr val="003300"/>
                </a:solidFill>
              </a:rPr>
              <a:t>ГОДа</a:t>
            </a:r>
            <a:endParaRPr lang="ru-RU" altLang="ru-RU" b="1" cap="all" dirty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+mj-lt"/>
              </a:rPr>
              <a:pPr>
                <a:defRPr/>
              </a:pPr>
              <a:t>1</a:t>
            </a:fld>
            <a:endParaRPr lang="ru-RU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100" name="Picture 4" descr="http://img.pgarmashov.ru/article/9b2971115d234965c14efa76cbe0679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642336" cy="32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7" y="3212976"/>
            <a:ext cx="4501663" cy="321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072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6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69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750" y="98870"/>
            <a:ext cx="7401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VII. </a:t>
            </a:r>
            <a:r>
              <a:rPr lang="ru-RU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О перспективах деятельности:</a:t>
            </a:r>
            <a:endParaRPr lang="en-US" sz="1600" b="1" cap="all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1.2. </a:t>
            </a:r>
            <a:r>
              <a:rPr lang="ru-RU" sz="1600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Возможное изменение тарифов.  Тарифная политика  на 2020</a:t>
            </a:r>
            <a:r>
              <a:rPr lang="ru-RU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г.</a:t>
            </a:r>
            <a:r>
              <a:rPr lang="ru-RU" sz="16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265" y="694744"/>
            <a:ext cx="9007777" cy="2700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Утвержденный  тариф на регулируемую услугу на 2020г. </a:t>
            </a:r>
          </a:p>
        </p:txBody>
      </p:sp>
      <p:pic>
        <p:nvPicPr>
          <p:cNvPr id="21" name="Picture 13" descr="ШАП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812360" y="-12385"/>
            <a:ext cx="1331640" cy="69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4"/>
          <p:cNvSpPr txBox="1">
            <a:spLocks/>
          </p:cNvSpPr>
          <p:nvPr/>
        </p:nvSpPr>
        <p:spPr>
          <a:xfrm>
            <a:off x="6982441" y="6474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10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750" y="2054749"/>
            <a:ext cx="8710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стоимости стратегических товаров и (или) подлежащих государственному регулированию тарифов (цен) на транспортировку стратегических товаров;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объявление чрезвычайной ситуации в соответствии с законодательством Республики Казахстан;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ставок налогов и других обязательных платежей в бюджет в соответствии с налоговым законодательством Республики Казахстан;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увеличение объемов предоставляемых регулируемых услуг;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утвержденной инвестиционной программы в связи с реализацией государственных программ; </a:t>
            </a:r>
          </a:p>
          <a:p>
            <a:r>
              <a:rPr lang="ru-RU" sz="12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Также, </a:t>
            </a:r>
            <a:r>
              <a:rPr lang="ru-RU" sz="1200" b="1" dirty="0">
                <a:solidFill>
                  <a:srgbClr val="003300"/>
                </a:solidFill>
              </a:rPr>
              <a:t>в следующих случаях осуществляется снижение тарифа на предоставляемые регулируемые услуги субъекта: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увеличение объемов предоставляемых субъектом регулируемых услуг;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сокращение фактических затрат, предусмотренных утвержденной ведомством уполномоченного органа тарифной сметой субъекта;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получение значительных доходов от видов деятельности, не относящейся к регулируемым услугам, осуществляемых субъектами в соответствии с законодательством Республики Казахстан о естественных монополиях;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соответствующего изменения налогового законодательства Республики Казахстан;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00"/>
                </a:solidFill>
              </a:rPr>
              <a:t>изменение инвестиционной программы в сторону уменьшения ее суммы.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64" y="1679333"/>
            <a:ext cx="9007778" cy="2700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Возможные изменения тарифов </a:t>
            </a:r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истечения его срока деятельности, для АО «АЖК» в 2020г.</a:t>
            </a:r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317" y="1100642"/>
            <a:ext cx="8814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Уполномоченным органом для АО «АЖК» на 2020г. утвержден предельный уровень тарифа -</a:t>
            </a:r>
          </a:p>
          <a:p>
            <a:pPr algn="ctr"/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 5,95 тенге/</a:t>
            </a:r>
            <a:r>
              <a:rPr lang="ru-RU" sz="1400" b="1" dirty="0" err="1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кВтч</a:t>
            </a:r>
            <a:r>
              <a:rPr lang="ru-RU" sz="1400" b="1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. (без НДС).</a:t>
            </a:r>
          </a:p>
          <a:p>
            <a:pPr algn="ctr"/>
            <a:endParaRPr lang="ru-RU" sz="1400" b="1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ru-RU" sz="1400" b="1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945" y="5214023"/>
            <a:ext cx="8890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00"/>
                </a:solidFill>
              </a:rPr>
              <a:t>Согласно НПА, регулирующих деятельность субъектов естественной монополии, 30 июня 2020 года АО «АЖК» направило заявку на утверждение тарифа на следующий период, на 2021-2025гг. В данное время заявка находится на рассмотрении. Согласно Закону РК «О естественных монополиях»: </a:t>
            </a:r>
            <a:r>
              <a:rPr lang="ru-RU" sz="1200" i="1" dirty="0">
                <a:solidFill>
                  <a:srgbClr val="003300"/>
                </a:solidFill>
              </a:rPr>
              <a:t>субъект естественной монополии обязан довести до сведения потребителя информацию об утверждении тарифа не позднее чем за тридцать календарных дней до его введения в 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46129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7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64287" y="-12385"/>
            <a:ext cx="1979713" cy="77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7212" y="2420888"/>
            <a:ext cx="6166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3300"/>
                </a:solidFill>
                <a:latin typeface="Arial"/>
              </a:rPr>
              <a:t>Спасибо за внимание  !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697835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11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79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285728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1" cap="all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Общая информация об АО «АЖК»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9145" y="2276872"/>
            <a:ext cx="8499317" cy="7045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«АЖК» представляет собой основную часть электрических сетей напряжением 220/110/35/6-10/0,4кВ Алматинского энергорегиона. </a:t>
            </a:r>
          </a:p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Обслуживание сетей осуществляется 7-ю РЭС по городу Алматы и 10-ю РЭС по Алматинской области.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14428"/>
              </p:ext>
            </p:extLst>
          </p:nvPr>
        </p:nvGraphicFramePr>
        <p:xfrm>
          <a:off x="395536" y="3212976"/>
          <a:ext cx="4307016" cy="2914149"/>
        </p:xfrm>
        <a:graphic>
          <a:graphicData uri="http://schemas.openxmlformats.org/drawingml/2006/table">
            <a:tbl>
              <a:tblPr/>
              <a:tblGrid>
                <a:gridCol w="346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9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</a:t>
                      </a: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территории обслуживания, по состоянию на  31.12.201</a:t>
                      </a:r>
                      <a:r>
                        <a:rPr lang="en-US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кв.км</a:t>
                      </a:r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102 382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потребителей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854 750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/4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линий электропередач,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/>
                        </a:rPr>
                        <a:t>30 271,48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силовых трансформаторов,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67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подстанций , ТП и РП, по состоянию на  31.12.2019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900" b="1" i="0" u="none" strike="noStrike" kern="1200" baseline="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249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мощность силовых трансформаторов </a:t>
                      </a:r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РП, по состоянию на  31.12.201</a:t>
                      </a:r>
                      <a:r>
                        <a:rPr lang="en-US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/>
                        </a:rPr>
                        <a:t>9 691,38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3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Максимальная нагрузка в электрических сетях, зафиксированная </a:t>
                      </a:r>
                      <a:r>
                        <a:rPr lang="kk-KZ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полугодие 2020г.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МВт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6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передачи электрической энергии факт за 1 полугодие 2020г.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млн.кВт.ч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3 357</a:t>
                      </a:r>
                      <a:endParaRPr lang="ru-RU" sz="900" b="1" i="0" u="none" strike="noStrike" kern="120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860032" y="4005064"/>
            <a:ext cx="4032448" cy="20162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Количество прямых потребителей АО «АЖК»/через ТОО «</a:t>
            </a:r>
            <a:r>
              <a:rPr lang="ru-RU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АлматыЭнергоСбыт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- (потребители: промышленные, финансируемые из РБ; из бюджета </a:t>
            </a:r>
            <a:r>
              <a:rPr lang="ru-RU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 областного бюджета; КСК; сельскохозяйственные организации; прочие)/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TOO 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15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Samga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Development</a:t>
            </a:r>
            <a:r>
              <a:rPr lang="ru-RU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15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5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MTILEU~1\AppData\Local\Temp\Rar$DRa0.358\LOGO_AZ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259632" cy="9286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9146" y="93773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«АЖК» является региональной электросетевой компанией, осуществляет передачу электрической энергии по городу Алматы и </a:t>
            </a:r>
            <a:r>
              <a:rPr lang="ru-RU" sz="1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области. </a:t>
            </a:r>
            <a:endParaRPr lang="en-US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13360" y="1584061"/>
            <a:ext cx="85351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АО «АЖК» включено Агентством РК по регулированию естественных монополий в республиканский раздел Государственного регистра субъектов естественных монополий по виду деятельности – передача и распределение электрической энергии. </a:t>
            </a:r>
          </a:p>
        </p:txBody>
      </p:sp>
    </p:spTree>
    <p:extLst>
      <p:ext uri="{BB962C8B-B14F-4D97-AF65-F5344CB8AC3E}">
        <p14:creationId xmlns:p14="http://schemas.microsoft.com/office/powerpoint/2010/main" val="292957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52287"/>
              </p:ext>
            </p:extLst>
          </p:nvPr>
        </p:nvGraphicFramePr>
        <p:xfrm>
          <a:off x="7812360" y="1601912"/>
          <a:ext cx="946437" cy="252028"/>
        </p:xfrm>
        <a:graphic>
          <a:graphicData uri="http://schemas.openxmlformats.org/drawingml/2006/table">
            <a:tbl>
              <a:tblPr/>
              <a:tblGrid>
                <a:gridCol w="94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8"/>
            <a:ext cx="9144000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89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II. </a:t>
            </a:r>
            <a:r>
              <a:rPr lang="ru-RU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Об Исполнении инвестиционной программы за первое полугодие 20</a:t>
            </a:r>
            <a:r>
              <a:rPr lang="en-US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 года</a:t>
            </a:r>
            <a:r>
              <a:rPr lang="ru-RU" altLang="ru-RU" b="1" dirty="0">
                <a:solidFill>
                  <a:srgbClr val="0033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20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92280" y="-12386"/>
            <a:ext cx="2051720" cy="8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4"/>
          <p:cNvSpPr txBox="1">
            <a:spLocks/>
          </p:cNvSpPr>
          <p:nvPr/>
        </p:nvSpPr>
        <p:spPr>
          <a:xfrm>
            <a:off x="6950359" y="65218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3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2424" y="980728"/>
            <a:ext cx="8691172" cy="621184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3300"/>
                </a:solidFill>
                <a:cs typeface="Arial" pitchFamily="34" charset="0"/>
              </a:rPr>
              <a:t>При плане на 20</a:t>
            </a:r>
            <a:r>
              <a:rPr lang="en-US" altLang="ru-RU" sz="1400" b="1" dirty="0">
                <a:solidFill>
                  <a:srgbClr val="003300"/>
                </a:solidFill>
                <a:cs typeface="Arial" pitchFamily="34" charset="0"/>
              </a:rPr>
              <a:t>20</a:t>
            </a:r>
            <a:r>
              <a:rPr lang="ru-RU" altLang="ru-RU" sz="1400" b="1" dirty="0">
                <a:solidFill>
                  <a:srgbClr val="003300"/>
                </a:solidFill>
                <a:cs typeface="Arial" pitchFamily="34" charset="0"/>
              </a:rPr>
              <a:t> год 11 </a:t>
            </a:r>
            <a:r>
              <a:rPr lang="en-US" altLang="ru-RU" sz="1400" b="1" dirty="0">
                <a:solidFill>
                  <a:srgbClr val="003300"/>
                </a:solidFill>
                <a:cs typeface="Arial" pitchFamily="34" charset="0"/>
              </a:rPr>
              <a:t>715 </a:t>
            </a:r>
            <a:r>
              <a:rPr lang="ru-RU" altLang="ru-RU" sz="1400" b="1" dirty="0" err="1">
                <a:solidFill>
                  <a:srgbClr val="003300"/>
                </a:solidFill>
                <a:cs typeface="Arial" pitchFamily="34" charset="0"/>
              </a:rPr>
              <a:t>млн.тенге</a:t>
            </a:r>
            <a:r>
              <a:rPr lang="ru-RU" altLang="ru-RU" sz="1400" b="1" dirty="0">
                <a:solidFill>
                  <a:srgbClr val="003300"/>
                </a:solidFill>
                <a:cs typeface="Arial" pitchFamily="34" charset="0"/>
              </a:rPr>
              <a:t> фактическое исполнение Инвестиционной программы за 1 полугодие составило </a:t>
            </a:r>
            <a:r>
              <a:rPr lang="en-US" altLang="ru-RU" sz="1400" b="1" dirty="0">
                <a:solidFill>
                  <a:srgbClr val="003300"/>
                </a:solidFill>
                <a:cs typeface="Arial" pitchFamily="34" charset="0"/>
              </a:rPr>
              <a:t>4 877</a:t>
            </a:r>
            <a:r>
              <a:rPr lang="ru-RU" altLang="ru-RU" sz="1400" b="1" dirty="0">
                <a:solidFill>
                  <a:srgbClr val="003300"/>
                </a:solidFill>
                <a:cs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003300"/>
                </a:solidFill>
                <a:cs typeface="Arial" pitchFamily="34" charset="0"/>
              </a:rPr>
              <a:t>млн.тенге</a:t>
            </a:r>
            <a:r>
              <a:rPr lang="ru-RU" altLang="ru-RU" sz="1400" b="1" dirty="0">
                <a:solidFill>
                  <a:srgbClr val="003300"/>
                </a:solidFill>
                <a:cs typeface="Arial" pitchFamily="34" charset="0"/>
              </a:rPr>
              <a:t>  или </a:t>
            </a:r>
            <a:r>
              <a:rPr lang="en-US" altLang="ru-RU" sz="1400" b="1" dirty="0">
                <a:solidFill>
                  <a:srgbClr val="003300"/>
                </a:solidFill>
                <a:cs typeface="Arial" pitchFamily="34" charset="0"/>
              </a:rPr>
              <a:t>42</a:t>
            </a:r>
            <a:r>
              <a:rPr lang="ru-RU" altLang="ru-RU" sz="1400" b="1" dirty="0">
                <a:solidFill>
                  <a:srgbClr val="003300"/>
                </a:solidFill>
                <a:cs typeface="Arial" pitchFamily="34" charset="0"/>
              </a:rPr>
              <a:t>%</a:t>
            </a:r>
            <a:endParaRPr lang="ru-RU" altLang="ru-RU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7" y="3061770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>
                <a:solidFill>
                  <a:srgbClr val="003300"/>
                </a:solidFill>
              </a:rPr>
              <a:t>В том числе по проектам: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972" y="5658802"/>
            <a:ext cx="86200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Согласно нормативно-правовым актам, регулирующим деятельность субъекта естественной монополии, показатели инвестиционной программы  утверждаются на год, при этом фактические показатели предоставлены за 1 полугодие, исполнение 42%. По итогам года АО «АЖК» прогнозирует полное исполнение показателей утвержденной ИП. </a:t>
            </a:r>
          </a:p>
          <a:p>
            <a:r>
              <a:rPr lang="ru-RU" sz="105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Информация об исполнении утвержденной Инвестиционной программы согласно форме 1 Приложения 5 Правил осуществления деятельности субъектами естественных монополии от 13.08.2019г. №73 представлена на отдельном файле</a:t>
            </a:r>
            <a:endParaRPr lang="ru-RU" sz="1050" i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5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89932"/>
              </p:ext>
            </p:extLst>
          </p:nvPr>
        </p:nvGraphicFramePr>
        <p:xfrm>
          <a:off x="294308" y="1700809"/>
          <a:ext cx="8496367" cy="1060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Источники финансирования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за</a:t>
                      </a:r>
                      <a:r>
                        <a:rPr lang="ru-RU" sz="1150" b="1" u="none" strike="noStrike" baseline="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20</a:t>
                      </a:r>
                      <a:r>
                        <a:rPr lang="en-US" sz="1150" b="1" u="none" strike="noStrike" baseline="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1150" b="1" u="none" strike="noStrike" baseline="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Факт за 1 полугодие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Отклонение</a:t>
                      </a: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Исполнение в %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11 715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4 877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42</a:t>
                      </a:r>
                      <a:r>
                        <a:rPr lang="ru-RU" sz="115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Заемные средства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2 400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400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Собственные средства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en-US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315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2 477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- 6 838</a:t>
                      </a: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ru-RU" sz="115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57884"/>
              </p:ext>
            </p:extLst>
          </p:nvPr>
        </p:nvGraphicFramePr>
        <p:xfrm>
          <a:off x="7812360" y="3061770"/>
          <a:ext cx="946437" cy="252028"/>
        </p:xfrm>
        <a:graphic>
          <a:graphicData uri="http://schemas.openxmlformats.org/drawingml/2006/table">
            <a:tbl>
              <a:tblPr/>
              <a:tblGrid>
                <a:gridCol w="94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32140"/>
              </p:ext>
            </p:extLst>
          </p:nvPr>
        </p:nvGraphicFramePr>
        <p:xfrm>
          <a:off x="294308" y="3468592"/>
          <a:ext cx="8496000" cy="2032524"/>
        </p:xfrm>
        <a:graphic>
          <a:graphicData uri="http://schemas.openxmlformats.org/drawingml/2006/table">
            <a:tbl>
              <a:tblPr/>
              <a:tblGrid>
                <a:gridCol w="413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Наименование мероприятий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Отклонение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Реконструкция распределительных электрических сетей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4 395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4 459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Строительство, Реконструкция ЛЭП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- 136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Строительство, Реконструкция ПС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3 780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150" b="0" i="0" u="none" strike="noStrike" kern="1200" baseline="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3 773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8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Внедрение </a:t>
                      </a:r>
                      <a:r>
                        <a:rPr lang="en-US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SCADA, </a:t>
                      </a:r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АСКУЭ,</a:t>
                      </a:r>
                      <a:r>
                        <a:rPr lang="en-US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п</a:t>
                      </a:r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риобретение Основных средств и нематериальных активов</a:t>
                      </a:r>
                    </a:p>
                    <a:p>
                      <a:pPr algn="l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3 202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- 3 190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Капитальный ремонт распределительных сетей и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11 715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4 877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150" b="1" i="0" u="none" strike="noStrike" kern="1200" baseline="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5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6 838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1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86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8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9727"/>
            <a:ext cx="633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Эффект от реализации инвестиционной программы</a:t>
            </a:r>
            <a:endParaRPr lang="ru-RU" alt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24328" y="-12386"/>
            <a:ext cx="1619672" cy="78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4"/>
          <p:cNvSpPr txBox="1">
            <a:spLocks/>
          </p:cNvSpPr>
          <p:nvPr/>
        </p:nvSpPr>
        <p:spPr>
          <a:xfrm>
            <a:off x="6950359" y="65218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4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80443"/>
            <a:ext cx="9083959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00"/>
                </a:solidFill>
              </a:rPr>
              <a:t>Завершены работы по переводу нагрузки ПС-220/110/10кВ №131А «Горный Гигант» на ПС-220/110/10-6кВ «</a:t>
            </a:r>
            <a:r>
              <a:rPr lang="ru-RU" sz="1400" dirty="0" err="1">
                <a:solidFill>
                  <a:srgbClr val="003300"/>
                </a:solidFill>
              </a:rPr>
              <a:t>Ерменсай</a:t>
            </a:r>
            <a:r>
              <a:rPr lang="ru-RU" sz="1400" dirty="0">
                <a:solidFill>
                  <a:srgbClr val="003300"/>
                </a:solidFill>
              </a:rPr>
              <a:t>» по сетям 110кВ с последующим демонтажем ПС-131А». Все вновь построенные кабельные линии 110кВ Л№110А, Л№111А, Л№163А, Л№164А протяженностью 10,295 км и ВЛ-110кВ №148А, №153А включены под рабочее напряжение и поставлены под нагрузку, тем самым нагрузки ПС «Горный Гигант» переведены на ПС «</a:t>
            </a:r>
            <a:r>
              <a:rPr lang="ru-RU" sz="1400" dirty="0" err="1">
                <a:solidFill>
                  <a:srgbClr val="003300"/>
                </a:solidFill>
              </a:rPr>
              <a:t>Ерменсай</a:t>
            </a:r>
            <a:r>
              <a:rPr lang="ru-RU" sz="1400" dirty="0">
                <a:solidFill>
                  <a:srgbClr val="003300"/>
                </a:solidFill>
              </a:rPr>
              <a:t>», произведен демонтаж ПС «Горный Гигант». Данные работы выполнялись в связи со сложившейся чрезвычайной ситуацией на ПС «Горный Гигант», по причине обвала грунта и высокого риска разрушения ПС. 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00"/>
                </a:solidFill>
              </a:rPr>
              <a:t>В 2020 году продолжаются строительно-монтажные работы по замене провода на композитный провод на ВЛ № 102А, № 105А,№ 109А и №120АИ. </a:t>
            </a:r>
            <a:r>
              <a:rPr lang="ru-RU" sz="1400" b="1" dirty="0">
                <a:solidFill>
                  <a:srgbClr val="003300"/>
                </a:solidFill>
              </a:rPr>
              <a:t>Реконструкция ЛЭП-110кВ позволит разгрузить автотрансформаторы   АТЭЦ-3 и увеличить пропускную способность транзита сети 110кВ АТЭЦ-3-ПС №16И «НЯЦ». 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00"/>
                </a:solidFill>
              </a:rPr>
              <a:t>2020 году продолжаются работы по переводу существующих сетей 6кВ ПС-22А, 50А, 100А на напряжение 10кВ от ЛЭП-10кВ ПС-150А «</a:t>
            </a:r>
            <a:r>
              <a:rPr lang="ru-RU" sz="1400" dirty="0" err="1">
                <a:solidFill>
                  <a:srgbClr val="003300"/>
                </a:solidFill>
              </a:rPr>
              <a:t>Алмалы</a:t>
            </a:r>
            <a:r>
              <a:rPr lang="ru-RU" sz="1400" dirty="0">
                <a:solidFill>
                  <a:srgbClr val="003300"/>
                </a:solidFill>
              </a:rPr>
              <a:t>» и от вновь построенных ПС «</a:t>
            </a:r>
            <a:r>
              <a:rPr lang="ru-RU" sz="1400" dirty="0" err="1">
                <a:solidFill>
                  <a:srgbClr val="003300"/>
                </a:solidFill>
              </a:rPr>
              <a:t>Медеу</a:t>
            </a:r>
            <a:r>
              <a:rPr lang="ru-RU" sz="1400" dirty="0">
                <a:solidFill>
                  <a:srgbClr val="003300"/>
                </a:solidFill>
              </a:rPr>
              <a:t>» и «</a:t>
            </a:r>
            <a:r>
              <a:rPr lang="ru-RU" sz="1400" dirty="0" err="1">
                <a:solidFill>
                  <a:srgbClr val="003300"/>
                </a:solidFill>
              </a:rPr>
              <a:t>Шымбулак</a:t>
            </a:r>
            <a:r>
              <a:rPr lang="ru-RU" sz="1400" dirty="0">
                <a:solidFill>
                  <a:srgbClr val="003300"/>
                </a:solidFill>
              </a:rPr>
              <a:t>», по переводу нагрузки с ПС №19А на вновь построенную ПС «</a:t>
            </a:r>
            <a:r>
              <a:rPr lang="ru-RU" sz="1400" dirty="0" err="1">
                <a:solidFill>
                  <a:srgbClr val="003300"/>
                </a:solidFill>
              </a:rPr>
              <a:t>Мамыр</a:t>
            </a:r>
            <a:r>
              <a:rPr lang="ru-RU" sz="1400" dirty="0">
                <a:solidFill>
                  <a:srgbClr val="003300"/>
                </a:solidFill>
              </a:rPr>
              <a:t>», по переводу части нагрузок с существующих ПС №5А, ПС №17А и ПС №132А на вновь построенную ПС-110/10-10кВ №163А «</a:t>
            </a:r>
            <a:r>
              <a:rPr lang="ru-RU" sz="1400" dirty="0" err="1">
                <a:solidFill>
                  <a:srgbClr val="003300"/>
                </a:solidFill>
              </a:rPr>
              <a:t>Отрар</a:t>
            </a:r>
            <a:r>
              <a:rPr lang="ru-RU" sz="1400" dirty="0">
                <a:solidFill>
                  <a:srgbClr val="003300"/>
                </a:solidFill>
              </a:rPr>
              <a:t>», по реконструкции , новому строительству ВЛ-0,4кВ по РЭС-1, РЭС-4, РЭС-5, РЭС-7 с переводом на самонесущий изолированный провод, Строительству и реконструкции существующих ТП для разгрузки перегруженных ТП. Реконструкции не соответствующих эксплуатационным требованиям ТП-6-10/0,4кВ, а также по реконструкции оборудования сетей 6кВ РП-42 и переводу сетей 6кВ РП-42 на повышенное напряжение 10кВ</a:t>
            </a:r>
            <a:r>
              <a:rPr lang="ru-RU" sz="1400" dirty="0"/>
              <a:t>. </a:t>
            </a:r>
            <a:r>
              <a:rPr lang="ru-RU" sz="1400" b="1" dirty="0">
                <a:solidFill>
                  <a:srgbClr val="003300"/>
                </a:solidFill>
              </a:rPr>
              <a:t>Эффектом от реализации проектов по переводу нагрузок является сокращение потерь, за счет ликвидации класса напряжения 35кВ и исключения двойной трансформации в электрических сетях АО «АЖК», а также увеличение пропускной способности распределительных сетей, путем перевода электрических сетей 6кВ на повышенное напряжение 10кВ.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00"/>
                </a:solidFill>
              </a:rPr>
              <a:t>Продолжается производство работ по реконструкции сетей 6/10-0,4кВ по г. Алматы и </a:t>
            </a:r>
            <a:r>
              <a:rPr lang="ru-RU" sz="1400" dirty="0" err="1">
                <a:solidFill>
                  <a:srgbClr val="003300"/>
                </a:solidFill>
              </a:rPr>
              <a:t>Алматинской</a:t>
            </a:r>
            <a:r>
              <a:rPr lang="ru-RU" sz="1400" dirty="0">
                <a:solidFill>
                  <a:srgbClr val="003300"/>
                </a:solidFill>
              </a:rPr>
              <a:t> области. В 2020 году планируется установка одностоечных и анкерных опор, монтаж магистральной СИП, демонтаж старых опор и голого провода, подключение абонентов.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003300"/>
                </a:solidFill>
              </a:rPr>
              <a:t>Эффектом от реализации проекта является повышение уровня надёжности и качества электроснабжения   потребителей электроэнергии, снижение эксплуатационных расходов, снижение уровня </a:t>
            </a:r>
            <a:r>
              <a:rPr lang="ru-RU" sz="1400" b="1" dirty="0" err="1">
                <a:solidFill>
                  <a:srgbClr val="003300"/>
                </a:solidFill>
              </a:rPr>
              <a:t>недоотпуска</a:t>
            </a:r>
            <a:r>
              <a:rPr lang="ru-RU" sz="1400" b="1" dirty="0">
                <a:solidFill>
                  <a:srgbClr val="003300"/>
                </a:solidFill>
              </a:rPr>
              <a:t> электроэнергии.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291859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C4BF9EE-9B94-4745-9EF0-F165390E34C1}" type="slidenum">
              <a:rPr lang="ru-RU" b="1">
                <a:solidFill>
                  <a:srgbClr val="003300"/>
                </a:solidFill>
              </a:rPr>
              <a:pPr/>
              <a:t>5</a:t>
            </a:fld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4"/>
            <a:ext cx="9144000" cy="4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ША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028384" y="-12384"/>
            <a:ext cx="1115616" cy="4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609" y="2450"/>
            <a:ext cx="792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>
                <a:solidFill>
                  <a:srgbClr val="003300"/>
                </a:solidFill>
              </a:rPr>
              <a:t>III. </a:t>
            </a:r>
            <a:r>
              <a:rPr lang="ru-RU" sz="1400" b="1" cap="all" dirty="0">
                <a:solidFill>
                  <a:srgbClr val="003300"/>
                </a:solidFill>
              </a:rPr>
              <a:t>Информация об исполнении утвержденной Тарифной сметы по итогам 1 полугодия 2020г.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6612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Информация о постатейном исполнении утвержденной Тарифной сметы согласно форме 2 Приложения 5 Правил осуществления деятельности субъектами естественных монополии от 13.08.2019г. №73 представлена на отдельном файле</a:t>
            </a:r>
            <a:endParaRPr lang="ru-RU" sz="1200" i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516170"/>
              </p:ext>
            </p:extLst>
          </p:nvPr>
        </p:nvGraphicFramePr>
        <p:xfrm>
          <a:off x="93609" y="466133"/>
          <a:ext cx="8784976" cy="50511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52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2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2020г.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Причины отклонений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Утв. на  2020 г.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Факт за 1 полугодие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затрат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36 420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16 9</a:t>
                      </a:r>
                      <a:r>
                        <a:rPr lang="en-US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-53,5%</a:t>
                      </a:r>
                    </a:p>
                  </a:txBody>
                  <a:tcPr marL="58473" marR="58473" marT="0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Согласно нормативно-правовым актам, регулирующим деятельность субъекта естественной монополии показатели тарифной сметы утверждаются на год,</a:t>
                      </a:r>
                      <a:r>
                        <a:rPr lang="ru-RU" sz="9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фактические показатели предоставлены за 1 полугодие, </a:t>
                      </a:r>
                      <a:r>
                        <a:rPr lang="ru-RU" sz="900" i="0" dirty="0">
                          <a:solidFill>
                            <a:srgbClr val="003300"/>
                          </a:solidFill>
                        </a:rPr>
                        <a:t>что не дает  должной оценки исполнения утвержденных показателей</a:t>
                      </a:r>
                      <a:r>
                        <a:rPr lang="ru-RU" sz="9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. При этом, по итогам года АО «АЖК» прогнозирует</a:t>
                      </a:r>
                      <a:r>
                        <a:rPr lang="ru-RU" sz="9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полное исполнение показателей утвержденной  тарифной сметы (по статьям затрат).</a:t>
                      </a:r>
                      <a:endParaRPr lang="ru-RU" sz="9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58473" marR="584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7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7 554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3 05</a:t>
                      </a:r>
                      <a:r>
                        <a:rPr lang="en-US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-59,6%</a:t>
                      </a: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доходов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тенге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43 973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19 971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-54,6%</a:t>
                      </a: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95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900" b="1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оказываемых услуг (товаров, работ)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млн.кВт.ч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7 394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3 357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-54,6%</a:t>
                      </a: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5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58473" marR="58473" marT="0" marB="0"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 технические потери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14,45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14,45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млн.кВт.ч</a:t>
                      </a: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1 251   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</a:t>
                      </a:r>
                    </a:p>
                  </a:txBody>
                  <a:tcPr marL="58473" marR="584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-56,1%</a:t>
                      </a:r>
                    </a:p>
                  </a:txBody>
                  <a:tcPr marL="58473" marR="58473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3" marR="5847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0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(без НДС)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тенге/</a:t>
                      </a:r>
                      <a:r>
                        <a:rPr lang="ru-RU" sz="900" u="none" strike="noStrike" kern="1200" dirty="0" err="1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кВт.ч</a:t>
                      </a:r>
                      <a:endParaRPr lang="ru-RU" sz="90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5,95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Утвержденный тариф </a:t>
                      </a:r>
                      <a:endParaRPr lang="ru-RU" sz="900" b="0" i="0" u="none" strike="noStrike" kern="1200" dirty="0">
                        <a:solidFill>
                          <a:srgbClr val="00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7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460" cy="6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03200" y="6021390"/>
            <a:ext cx="88153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17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53954" y="53949"/>
            <a:ext cx="7703046" cy="517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3300"/>
                </a:solidFill>
              </a:rPr>
              <a:t>Ремонтная кампания и показатели аварийности в электрических сетях АЖК за 6 месяцев 2020</a:t>
            </a:r>
            <a:r>
              <a:rPr lang="ru-RU" sz="1600" b="1" kern="0" dirty="0">
                <a:solidFill>
                  <a:srgbClr val="003300"/>
                </a:solidFill>
                <a:latin typeface="Calibri (Основной текст)"/>
                <a:cs typeface="Times New Roman" pitchFamily="18" charset="0"/>
              </a:rPr>
              <a:t>г.</a:t>
            </a:r>
            <a:endParaRPr lang="ru-RU" sz="1600" b="1" dirty="0">
              <a:solidFill>
                <a:srgbClr val="003300"/>
              </a:solidFill>
              <a:latin typeface="Calibri (Основной текст)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08693"/>
              </p:ext>
            </p:extLst>
          </p:nvPr>
        </p:nvGraphicFramePr>
        <p:xfrm>
          <a:off x="7249723" y="1052736"/>
          <a:ext cx="990364" cy="152400"/>
        </p:xfrm>
        <a:graphic>
          <a:graphicData uri="http://schemas.openxmlformats.org/drawingml/2006/table">
            <a:tbl>
              <a:tblPr/>
              <a:tblGrid>
                <a:gridCol w="99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47128" y="4028196"/>
            <a:ext cx="8727531" cy="352819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buClr>
                <a:srgbClr val="1F497D"/>
              </a:buClr>
              <a:buSzPct val="73000"/>
              <a:defRPr/>
            </a:pPr>
            <a:r>
              <a:rPr lang="ru-RU" sz="900" b="1" u="sng" dirty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За 6 месяцев 2020 г</a:t>
            </a:r>
            <a:r>
              <a:rPr lang="ru-RU" sz="900" b="1" dirty="0">
                <a:solidFill>
                  <a:srgbClr val="003300"/>
                </a:solidFill>
                <a:latin typeface="Calibri (Основной текст)"/>
                <a:cs typeface="Arial" pitchFamily="34" charset="0"/>
              </a:rPr>
              <a:t>. в сетях и оборудовании АО «АЖК» выполнены следующие объемы  ремонта основного и вспомогательного оборудования: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4417" y="4365104"/>
            <a:ext cx="2861801" cy="244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1. ВЛ и КЛ-0,4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и выше 1 064 км, в том числе: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ЛЭП-220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   - 27 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ЛЭП-110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   -182 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ЛЭП-35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  - 281 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ВЛ-6-10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– 194 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ВЛ-0,4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 - 278 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КЛ-6-10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 - 193 км;</a:t>
            </a:r>
          </a:p>
          <a:p>
            <a:pPr marL="171450" indent="-171450" algn="just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КЛ-0,4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– 261  км;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2. Подстанции ПС-35-220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- 61 шт.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3. Трансформаторы 35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и выше – 394 шт.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4. Трансформаторы 6-10/0,4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– 227 шт.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5. РП и ТП 6-10/0,4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– 152 шт.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6. Ремонт зданий и сооружений – 37 шт.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59832" y="4294545"/>
            <a:ext cx="5919829" cy="239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80"/>
              </a:spcBef>
            </a:pPr>
            <a:endParaRPr lang="ru-RU" sz="800" b="1" kern="0" dirty="0">
              <a:solidFill>
                <a:srgbClr val="003300"/>
              </a:solidFill>
              <a:cs typeface="Times New Roman" pitchFamily="18" charset="0"/>
            </a:endParaRP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1. Ремонт оборудования ПС-35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и выше;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2. Ремонт ВЛ-0,4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, 6-10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, ЛЭП-35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и выше (замена стоек, провода, линейно-подвесной арматуры;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3. Ремонт КЛ-0,4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, 6-10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(замена кабельно-проводниковой продукции: кабель, муфты);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4. Ремонт оборудования ТП-6-10/0,04 </a:t>
            </a:r>
            <a:r>
              <a:rPr lang="ru-RU" sz="800" b="1" kern="0" dirty="0" err="1">
                <a:solidFill>
                  <a:srgbClr val="003300"/>
                </a:solidFill>
                <a:cs typeface="Times New Roman" pitchFamily="18" charset="0"/>
              </a:rPr>
              <a:t>кВ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5. Ремонт силового оборудования (трансформаторов, оборудования ТП, вводов выключателей, вводов трансформаторов);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6. Производственных зданий и сооружений;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7. Восстановление асфальтобетонных покрытий после проведения ремонтных работ;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8. Ремонт средств связи;</a:t>
            </a:r>
            <a:r>
              <a:rPr lang="en-US" sz="800" b="1" kern="0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Ремонт средств релейной защиты  и автоматики;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9. Замена электроизмерительных приборов;</a:t>
            </a:r>
            <a:r>
              <a:rPr lang="en-US" sz="800" b="1" kern="0" dirty="0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Ремонт  средства измерений;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10. Ремонт оргтехники (принтеров и КМА); </a:t>
            </a:r>
          </a:p>
          <a:p>
            <a:pPr algn="just">
              <a:spcBef>
                <a:spcPts val="480"/>
              </a:spcBef>
            </a:pPr>
            <a:r>
              <a:rPr lang="ru-RU" sz="800" b="1" kern="0" dirty="0">
                <a:solidFill>
                  <a:srgbClr val="003300"/>
                </a:solidFill>
                <a:cs typeface="Times New Roman" pitchFamily="18" charset="0"/>
              </a:rPr>
              <a:t> 11. Ремонт автотранспорта (Ремонт с обследованием легкового, грузового автотранспорта, спецтехники на базе тракторов, и автокранов с наладкой приборов безопасности автоматического сигнализатора опасного напряжения). </a:t>
            </a:r>
          </a:p>
        </p:txBody>
      </p:sp>
      <p:sp>
        <p:nvSpPr>
          <p:cNvPr id="34" name="Номер слайда 4"/>
          <p:cNvSpPr txBox="1">
            <a:spLocks/>
          </p:cNvSpPr>
          <p:nvPr/>
        </p:nvSpPr>
        <p:spPr>
          <a:xfrm>
            <a:off x="7013861" y="65079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972972"/>
              </p:ext>
            </p:extLst>
          </p:nvPr>
        </p:nvGraphicFramePr>
        <p:xfrm>
          <a:off x="-468560" y="2172504"/>
          <a:ext cx="432047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252130" y="2474226"/>
            <a:ext cx="4535894" cy="1553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ctr"/>
            <a:r>
              <a:rPr lang="ru-RU" sz="1050" dirty="0">
                <a:solidFill>
                  <a:srgbClr val="003300"/>
                </a:solidFill>
                <a:latin typeface="Calibri" panose="020F0502020204030204" pitchFamily="34" charset="0"/>
              </a:rPr>
              <a:t>Фактическое исполнение по статье затрат «Ремонты» за 6 месяцев 2020г. составил 480 </a:t>
            </a:r>
            <a:r>
              <a:rPr lang="ru-RU" sz="1050" dirty="0" err="1">
                <a:solidFill>
                  <a:srgbClr val="003300"/>
                </a:solidFill>
                <a:latin typeface="Calibri" panose="020F0502020204030204" pitchFamily="34" charset="0"/>
              </a:rPr>
              <a:t>млн.тенге</a:t>
            </a:r>
            <a:r>
              <a:rPr lang="en-US" sz="1050" dirty="0">
                <a:solidFill>
                  <a:srgbClr val="003300"/>
                </a:solidFill>
                <a:latin typeface="Calibri" panose="020F0502020204030204" pitchFamily="34" charset="0"/>
              </a:rPr>
              <a:t>, </a:t>
            </a:r>
            <a:r>
              <a:rPr lang="ru-RU" sz="1050" dirty="0">
                <a:solidFill>
                  <a:srgbClr val="003300"/>
                </a:solidFill>
                <a:latin typeface="Calibri" panose="020F0502020204030204" pitchFamily="34" charset="0"/>
              </a:rPr>
              <a:t>при плане 2 162 </a:t>
            </a:r>
            <a:r>
              <a:rPr lang="ru-RU" sz="1050" dirty="0" err="1">
                <a:solidFill>
                  <a:srgbClr val="003300"/>
                </a:solidFill>
                <a:latin typeface="Calibri" panose="020F0502020204030204" pitchFamily="34" charset="0"/>
              </a:rPr>
              <a:t>млн.тенге</a:t>
            </a:r>
            <a:r>
              <a:rPr lang="ru-RU" sz="1050" dirty="0">
                <a:solidFill>
                  <a:srgbClr val="003300"/>
                </a:solidFill>
                <a:latin typeface="Calibri" panose="020F0502020204030204" pitchFamily="34" charset="0"/>
              </a:rPr>
              <a:t> (без учета затрат подлежащих капитализации). В сравнении с фактом за 1 полугодие 2019г. – 433 </a:t>
            </a:r>
            <a:r>
              <a:rPr lang="ru-RU" sz="1050" dirty="0" err="1">
                <a:solidFill>
                  <a:srgbClr val="003300"/>
                </a:solidFill>
                <a:latin typeface="Calibri" panose="020F0502020204030204" pitchFamily="34" charset="0"/>
              </a:rPr>
              <a:t>млн.тенге</a:t>
            </a:r>
            <a:r>
              <a:rPr lang="ru-RU" sz="1050" dirty="0">
                <a:solidFill>
                  <a:srgbClr val="003300"/>
                </a:solidFill>
                <a:latin typeface="Calibri" panose="020F0502020204030204" pitchFamily="34" charset="0"/>
              </a:rPr>
              <a:t>, рост на 11% П</a:t>
            </a:r>
            <a:r>
              <a:rPr lang="ru-RU" sz="1050" dirty="0">
                <a:solidFill>
                  <a:srgbClr val="003300"/>
                </a:solidFill>
              </a:rPr>
              <a:t>оказатели тарифной сметы утверждаются на год, фактические показатели предоставлены за 1 полугодие, отклонение -84%. При этом по итогам года, АО «АЖК» прогнозирует полное исполнение Тарифной сметы в </a:t>
            </a:r>
            <a:r>
              <a:rPr lang="ru-RU" sz="1050" dirty="0" err="1">
                <a:solidFill>
                  <a:srgbClr val="003300"/>
                </a:solidFill>
              </a:rPr>
              <a:t>т.ч</a:t>
            </a:r>
            <a:r>
              <a:rPr lang="ru-RU" sz="1050" dirty="0">
                <a:solidFill>
                  <a:srgbClr val="003300"/>
                </a:solidFill>
              </a:rPr>
              <a:t>. показателей по данной статье. В рамках проведения ремонтных работ достигается снижение аварийности и </a:t>
            </a:r>
            <a:r>
              <a:rPr lang="ru-RU" sz="1050" dirty="0" err="1">
                <a:solidFill>
                  <a:srgbClr val="003300"/>
                </a:solidFill>
              </a:rPr>
              <a:t>недоотпуска</a:t>
            </a:r>
            <a:r>
              <a:rPr lang="ru-RU" sz="1050" dirty="0">
                <a:solidFill>
                  <a:srgbClr val="003300"/>
                </a:solidFill>
              </a:rPr>
              <a:t> в электрических сетях АО «АЖК»</a:t>
            </a:r>
          </a:p>
        </p:txBody>
      </p:sp>
      <p:sp>
        <p:nvSpPr>
          <p:cNvPr id="41" name="Номер слайда 4"/>
          <p:cNvSpPr txBox="1">
            <a:spLocks/>
          </p:cNvSpPr>
          <p:nvPr/>
        </p:nvSpPr>
        <p:spPr>
          <a:xfrm>
            <a:off x="8604448" y="6528968"/>
            <a:ext cx="488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6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4473404" y="2007220"/>
            <a:ext cx="1514508" cy="157768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700" b="1" dirty="0">
              <a:solidFill>
                <a:srgbClr val="003300"/>
              </a:solidFill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4571999" y="2608392"/>
            <a:ext cx="1296145" cy="244544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" b="1" dirty="0">
              <a:solidFill>
                <a:srgbClr val="003300"/>
              </a:solidFill>
            </a:endParaRPr>
          </a:p>
          <a:p>
            <a:pPr algn="ctr"/>
            <a:endParaRPr lang="ru-RU" sz="700" b="1" dirty="0">
              <a:solidFill>
                <a:srgbClr val="003300"/>
              </a:solidFill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4211960" y="681288"/>
            <a:ext cx="1152128" cy="3108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000" b="1" dirty="0">
              <a:solidFill>
                <a:srgbClr val="003300"/>
              </a:solidFill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5011377" y="1277680"/>
            <a:ext cx="1152128" cy="3108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700" b="1" dirty="0">
              <a:solidFill>
                <a:srgbClr val="003300"/>
              </a:solidFill>
            </a:endParaRPr>
          </a:p>
        </p:txBody>
      </p:sp>
      <p:graphicFrame>
        <p:nvGraphicFramePr>
          <p:cNvPr id="2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62853"/>
              </p:ext>
            </p:extLst>
          </p:nvPr>
        </p:nvGraphicFramePr>
        <p:xfrm>
          <a:off x="54604" y="140047"/>
          <a:ext cx="4301372" cy="249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Picture 13" descr="ШАП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873073" y="0"/>
            <a:ext cx="1268133" cy="6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558790"/>
              </p:ext>
            </p:extLst>
          </p:nvPr>
        </p:nvGraphicFramePr>
        <p:xfrm>
          <a:off x="4255362" y="810418"/>
          <a:ext cx="5637350" cy="174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48064" y="2512812"/>
            <a:ext cx="36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solidFill>
                  <a:srgbClr val="003300"/>
                </a:solidFill>
              </a:rPr>
              <a:t>В рамках проведения ремонтных работ достигается снижение аварийности в электрических сетях АО «АЖК»: если</a:t>
            </a:r>
            <a:r>
              <a:rPr lang="ru-RU" sz="1000" dirty="0">
                <a:solidFill>
                  <a:srgbClr val="FF0000"/>
                </a:solidFill>
              </a:rPr>
              <a:t> </a:t>
            </a:r>
            <a:r>
              <a:rPr lang="ru-RU" sz="1000" dirty="0">
                <a:solidFill>
                  <a:srgbClr val="003300"/>
                </a:solidFill>
              </a:rPr>
              <a:t>за 1 полугодие 2019г. количество аварийных отключений составляло 1 623 ед. , по итогам 1 полугодия 2020г. данный показатель составил – 1 399 ед., снижение на 14%.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72736"/>
              </p:ext>
            </p:extLst>
          </p:nvPr>
        </p:nvGraphicFramePr>
        <p:xfrm>
          <a:off x="6137255" y="1150432"/>
          <a:ext cx="946437" cy="160047"/>
        </p:xfrm>
        <a:graphic>
          <a:graphicData uri="http://schemas.openxmlformats.org/drawingml/2006/table">
            <a:tbl>
              <a:tblPr/>
              <a:tblGrid>
                <a:gridCol w="94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04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1 399 ед.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19719"/>
              </p:ext>
            </p:extLst>
          </p:nvPr>
        </p:nvGraphicFramePr>
        <p:xfrm>
          <a:off x="4890869" y="908720"/>
          <a:ext cx="946437" cy="252028"/>
        </p:xfrm>
        <a:graphic>
          <a:graphicData uri="http://schemas.openxmlformats.org/drawingml/2006/table">
            <a:tbl>
              <a:tblPr/>
              <a:tblGrid>
                <a:gridCol w="94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1 623 ед.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5774"/>
              </p:ext>
            </p:extLst>
          </p:nvPr>
        </p:nvGraphicFramePr>
        <p:xfrm>
          <a:off x="2099505" y="1151666"/>
          <a:ext cx="946437" cy="252028"/>
        </p:xfrm>
        <a:graphic>
          <a:graphicData uri="http://schemas.openxmlformats.org/drawingml/2006/table">
            <a:tbl>
              <a:tblPr/>
              <a:tblGrid>
                <a:gridCol w="94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i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480 </a:t>
                      </a:r>
                      <a:r>
                        <a:rPr lang="ru-RU" sz="1000" b="1" i="1" u="none" strike="noStrike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млн.тг</a:t>
                      </a:r>
                      <a:r>
                        <a:rPr lang="ru-RU" sz="1000" b="1" i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53335"/>
              </p:ext>
            </p:extLst>
          </p:nvPr>
        </p:nvGraphicFramePr>
        <p:xfrm>
          <a:off x="899592" y="1413531"/>
          <a:ext cx="946437" cy="152400"/>
        </p:xfrm>
        <a:graphic>
          <a:graphicData uri="http://schemas.openxmlformats.org/drawingml/2006/table">
            <a:tbl>
              <a:tblPr/>
              <a:tblGrid>
                <a:gridCol w="94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1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433 </a:t>
                      </a:r>
                      <a:r>
                        <a:rPr lang="ru-RU" sz="10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млн.тг</a:t>
                      </a:r>
                      <a:r>
                        <a:rPr lang="ru-RU" sz="10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. </a:t>
                      </a:r>
                      <a:endParaRPr lang="ru-RU" sz="1000" b="1" i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206313" y="633020"/>
            <a:ext cx="3851523" cy="359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300"/>
                </a:solidFill>
              </a:rPr>
              <a:t>Ремонтная кампания</a:t>
            </a:r>
            <a:endParaRPr lang="ru-RU" sz="1400" b="1" dirty="0">
              <a:solidFill>
                <a:srgbClr val="003300"/>
              </a:solidFill>
              <a:latin typeface="Calibri (Основной текст)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4473404" y="625311"/>
            <a:ext cx="3771004" cy="36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300"/>
                </a:solidFill>
              </a:rPr>
              <a:t>Аварийность в электрических сетях АО «АЖК»</a:t>
            </a:r>
          </a:p>
        </p:txBody>
      </p:sp>
    </p:spTree>
    <p:extLst>
      <p:ext uri="{BB962C8B-B14F-4D97-AF65-F5344CB8AC3E}">
        <p14:creationId xmlns:p14="http://schemas.microsoft.com/office/powerpoint/2010/main" val="253070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 vert="horz" lIns="91440" tIns="45720" rIns="91440" bIns="45720" rtlCol="0" anchor="ctr"/>
          <a:lstStyle/>
          <a:p>
            <a:fld id="{F9286397-5638-47D2-AD2D-7832C900EE92}" type="slidenum">
              <a:rPr lang="ru-RU" b="1">
                <a:solidFill>
                  <a:srgbClr val="003300"/>
                </a:solidFill>
              </a:rPr>
              <a:pPr/>
              <a:t>7</a:t>
            </a:fld>
            <a:endParaRPr lang="ru-RU" b="1">
              <a:solidFill>
                <a:srgbClr val="0033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7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5212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>
                <a:solidFill>
                  <a:srgbClr val="003300"/>
                </a:solidFill>
              </a:rPr>
              <a:t>IV. </a:t>
            </a:r>
            <a:r>
              <a:rPr lang="ru-RU" altLang="ru-RU" b="1" cap="all" dirty="0">
                <a:solidFill>
                  <a:srgbClr val="003300"/>
                </a:solidFill>
              </a:rPr>
              <a:t>Об Основных финансово – экономических показателях деятельности по итогам 1 полугодия 2020г. </a:t>
            </a: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902116" y="774964"/>
            <a:ext cx="792088" cy="2096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rgbClr val="003300"/>
                </a:solidFill>
                <a:cs typeface="Arial" panose="020B0604020202020204" pitchFamily="34" charset="0"/>
              </a:rPr>
              <a:t>млн.тенге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84233"/>
              </p:ext>
            </p:extLst>
          </p:nvPr>
        </p:nvGraphicFramePr>
        <p:xfrm>
          <a:off x="323528" y="984619"/>
          <a:ext cx="8162682" cy="923925"/>
        </p:xfrm>
        <a:graphic>
          <a:graphicData uri="http://schemas.openxmlformats.org/drawingml/2006/table">
            <a:tbl>
              <a:tblPr/>
              <a:tblGrid>
                <a:gridCol w="136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Выручка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себест. реализ. услуг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Валовая прибыль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Финан</a:t>
                      </a:r>
                      <a:r>
                        <a:rPr lang="ru-RU" sz="1100" b="0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. и прочие доходы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Общие адм.,прочие и фин.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Прибыль (после налогооблажения)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20 066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15 677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4 389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   177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1 244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00"/>
                          </a:solidFill>
                          <a:effectLst/>
                          <a:latin typeface="Arial"/>
                        </a:rPr>
                        <a:t>           2 813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7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234138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dirty="0">
                <a:solidFill>
                  <a:srgbClr val="003300"/>
                </a:solidFill>
                <a:cs typeface="Arial" pitchFamily="34" charset="0"/>
              </a:rPr>
              <a:t>V. </a:t>
            </a:r>
            <a:r>
              <a:rPr lang="ru-RU" altLang="ru-RU" b="1" dirty="0">
                <a:solidFill>
                  <a:srgbClr val="003300"/>
                </a:solidFill>
                <a:cs typeface="Arial" pitchFamily="34" charset="0"/>
              </a:rPr>
              <a:t>ОБ </a:t>
            </a:r>
            <a:r>
              <a:rPr lang="kk-KZ" altLang="ru-RU" b="1" dirty="0">
                <a:solidFill>
                  <a:srgbClr val="003300"/>
                </a:solidFill>
                <a:cs typeface="Arial" pitchFamily="34" charset="0"/>
              </a:rPr>
              <a:t>ОБЪЕМАХ ПРЕДОСТАВЛЕННЫХ РЕГУЛИРУЕМЫХ УСЛУГ </a:t>
            </a:r>
            <a:r>
              <a:rPr lang="ru-RU" altLang="ru-RU" b="1" cap="all" dirty="0">
                <a:solidFill>
                  <a:srgbClr val="003300"/>
                </a:solidFill>
              </a:rPr>
              <a:t>по итогам 1 полугодия 2020г. </a:t>
            </a:r>
            <a:endParaRPr lang="ru-RU" altLang="ru-RU" sz="1000" b="1" i="1" u="sng" dirty="0">
              <a:solidFill>
                <a:srgbClr val="00330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169763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По итогам 1 полугодия 2020г. года объем передачи электрической энергии составил 3 357 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млн.Квт.ч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 к утвержденному показателю в размере 7 394 млн./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., исполнение на 45%. В сравнении с 1 полугодием 2019г., в объеме 3 419 млн/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, снижение на -1,83%.</a:t>
            </a:r>
          </a:p>
          <a:p>
            <a:pPr algn="just"/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В общем объеме потребления услуг основным потребителем является ТОО «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АлматыЭнергоСбыт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», с долей потребления  88,63%  </a:t>
            </a:r>
            <a:r>
              <a:rPr lang="ru-RU" sz="1400" i="1" dirty="0">
                <a:solidFill>
                  <a:srgbClr val="003300"/>
                </a:solidFill>
              </a:rPr>
              <a:t>(согласно нормативно-правовым актам, регулирующим деятельность субъекта естественной монополии объем регулируемого вида услуг утверждается на год, фактические показатели предоставлены за 1 полугодие, что не дает  должной оценки исполнения утвержденных показателей).</a:t>
            </a:r>
          </a:p>
          <a:p>
            <a:pPr algn="just"/>
            <a:endParaRPr lang="ru-RU" sz="1400" dirty="0">
              <a:solidFill>
                <a:srgbClr val="0033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Учитывая сложную экономическую ситуацию  в Казахстане из-за пандемии COVID-19 по итогам года прогнозируется снижение объемов передачи электроэнергии от утвержденных показателей с 7 394 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млн.кВт.ч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 до 6 865 </a:t>
            </a:r>
            <a:r>
              <a:rPr lang="ru-RU" sz="1400" dirty="0" err="1">
                <a:solidFill>
                  <a:srgbClr val="003300"/>
                </a:solidFill>
                <a:latin typeface="Times New Roman"/>
                <a:ea typeface="Times New Roman"/>
              </a:rPr>
              <a:t>млн.кВт.ч</a:t>
            </a:r>
            <a:r>
              <a:rPr lang="ru-RU" sz="1400" dirty="0">
                <a:solidFill>
                  <a:srgbClr val="003300"/>
                </a:solidFill>
                <a:latin typeface="Times New Roman"/>
                <a:ea typeface="Times New Roman"/>
              </a:rPr>
              <a:t>., снижение на 7,2%. </a:t>
            </a:r>
          </a:p>
          <a:p>
            <a:pPr algn="ctr">
              <a:tabLst>
                <a:tab pos="630555" algn="l"/>
              </a:tabLst>
            </a:pPr>
            <a:r>
              <a:rPr lang="ru-RU" sz="1400" b="1" i="1" dirty="0">
                <a:solidFill>
                  <a:srgbClr val="003300"/>
                </a:solidFill>
              </a:rPr>
              <a:t> </a:t>
            </a:r>
            <a:endParaRPr lang="ru-RU" sz="1400" dirty="0">
              <a:solidFill>
                <a:srgbClr val="00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977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648072" cy="365125"/>
          </a:xfrm>
        </p:spPr>
        <p:txBody>
          <a:bodyPr vert="horz" lIns="91440" tIns="45720" rIns="91440" bIns="45720" rtlCol="0" anchor="ctr"/>
          <a:lstStyle/>
          <a:p>
            <a:fld id="{F9286397-5638-47D2-AD2D-7832C900EE92}" type="slidenum">
              <a:rPr lang="ru-RU" b="1">
                <a:solidFill>
                  <a:srgbClr val="003300"/>
                </a:solidFill>
              </a:rPr>
              <a:pPr/>
              <a:t>8</a:t>
            </a:fld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7278" y="1628800"/>
            <a:ext cx="8510588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400" dirty="0">
                <a:solidFill>
                  <a:srgbClr val="003300"/>
                </a:solidFill>
              </a:rPr>
              <a:t>Качественное и бесперебойное предоставление услуг по передаче и распределению электрической энергии и повышение удовлетворенности потребителей качеством предоставляемых услуг;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solidFill>
                  <a:srgbClr val="003300"/>
                </a:solidFill>
              </a:rPr>
              <a:t>Своевременное и качественное заключение договоров на оптовом и розничном рынках электрической энергии;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solidFill>
                  <a:srgbClr val="003300"/>
                </a:solidFill>
              </a:rPr>
              <a:t>Контроль за выполнением суточного диспетчерского графика производства/потребления электрической энергии в пределах границ  </a:t>
            </a:r>
            <a:r>
              <a:rPr lang="ru-RU" sz="1400" dirty="0" err="1">
                <a:solidFill>
                  <a:srgbClr val="003300"/>
                </a:solidFill>
              </a:rPr>
              <a:t>Алматинского</a:t>
            </a:r>
            <a:r>
              <a:rPr lang="ru-RU" sz="1400" dirty="0">
                <a:solidFill>
                  <a:srgbClr val="003300"/>
                </a:solidFill>
              </a:rPr>
              <a:t> </a:t>
            </a:r>
            <a:r>
              <a:rPr lang="ru-RU" sz="1400" dirty="0" err="1">
                <a:solidFill>
                  <a:srgbClr val="003300"/>
                </a:solidFill>
              </a:rPr>
              <a:t>энергоузла</a:t>
            </a:r>
            <a:r>
              <a:rPr lang="ru-RU" sz="1400" dirty="0">
                <a:solidFill>
                  <a:srgbClr val="003300"/>
                </a:solidFill>
              </a:rPr>
              <a:t>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solidFill>
                  <a:srgbClr val="003300"/>
                </a:solidFill>
              </a:rPr>
              <a:t>Предоставление мощностей потребителям, в запрашиваемых объемах (выдача технических условий);</a:t>
            </a:r>
          </a:p>
          <a:p>
            <a:pPr algn="just"/>
            <a:r>
              <a:rPr lang="ru-RU" sz="1400" dirty="0">
                <a:solidFill>
                  <a:srgbClr val="003300"/>
                </a:solidFill>
              </a:rPr>
              <a:t>В рамках упрощения процедуры подключения к сетям для потребителей внедрена программа по переводу в онлайн режим процедуры «получения технических условий». На сайте </a:t>
            </a:r>
            <a:r>
              <a:rPr lang="en-US" sz="1400" dirty="0">
                <a:solidFill>
                  <a:srgbClr val="003300"/>
                </a:solidFill>
                <a:hlinkClick r:id="rId3"/>
              </a:rPr>
              <a:t>www</a:t>
            </a:r>
            <a:r>
              <a:rPr lang="ru-RU" sz="1400" dirty="0">
                <a:solidFill>
                  <a:srgbClr val="003300"/>
                </a:solidFill>
                <a:hlinkClick r:id="rId3"/>
              </a:rPr>
              <a:t>.</a:t>
            </a:r>
            <a:r>
              <a:rPr lang="en-US" sz="1400" dirty="0" err="1">
                <a:solidFill>
                  <a:srgbClr val="003300"/>
                </a:solidFill>
                <a:hlinkClick r:id="rId3"/>
              </a:rPr>
              <a:t>azhk</a:t>
            </a:r>
            <a:r>
              <a:rPr lang="ru-RU" sz="1400" dirty="0">
                <a:solidFill>
                  <a:srgbClr val="003300"/>
                </a:solidFill>
                <a:hlinkClick r:id="rId3"/>
              </a:rPr>
              <a:t>.</a:t>
            </a:r>
            <a:r>
              <a:rPr lang="en-US" sz="1400" dirty="0" err="1">
                <a:solidFill>
                  <a:srgbClr val="003300"/>
                </a:solidFill>
                <a:hlinkClick r:id="rId3"/>
              </a:rPr>
              <a:t>kz</a:t>
            </a:r>
            <a:r>
              <a:rPr lang="ru-RU" sz="1400" dirty="0">
                <a:solidFill>
                  <a:srgbClr val="003300"/>
                </a:solidFill>
              </a:rPr>
              <a:t> разработан раздел «Подключение к сетям электроснабжения» в котором доступна вся информация по процедуре технологического присоединения к электрическим сетям, реализована возможность подачи заявлений и получения подготовленных технических условий («Получение технических условий» посредством электронной-цифровой подписи) и возможность удаленной подачи уведомления </a:t>
            </a:r>
            <a:r>
              <a:rPr lang="kk-KZ" sz="1400" dirty="0">
                <a:solidFill>
                  <a:srgbClr val="003300"/>
                </a:solidFill>
              </a:rPr>
              <a:t>о выполнении ТУ</a:t>
            </a:r>
            <a:r>
              <a:rPr lang="ru-RU" sz="1400" dirty="0">
                <a:solidFill>
                  <a:srgbClr val="003300"/>
                </a:solidFill>
              </a:rPr>
              <a:t> ( «Подать уведомление о выполнении ТУ»). За 1 полугодие 2019г. выдано 3 359 ТУ на присоединяемую мощность – 305 857 кВт, за 1 полугодие 2020г. выдано 2 323 ТУ, на присоединяемую мощность 298 602 кВт.</a:t>
            </a:r>
          </a:p>
          <a:p>
            <a:pPr algn="just"/>
            <a:r>
              <a:rPr lang="ru-RU" sz="1400" dirty="0">
                <a:solidFill>
                  <a:srgbClr val="003300"/>
                </a:solidFill>
                <a:latin typeface="Calibri" panose="020F0502020204030204" pitchFamily="34" charset="0"/>
              </a:rPr>
              <a:t>В 2019 году АО «АЖК» </a:t>
            </a:r>
            <a:r>
              <a:rPr lang="ru-RU" sz="14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ходе наблюдательного аудита подтвердила соответствие своей интегрированной системы менеджмента в области качества, менеджмента окружающей среды, энергетического менеджмента и менеджмента в области охраны здоровья и обеспечения безопасности труда и всем требованиям, предусмотренными международными стандартами ISO9001; ISO14001; OHSAS18001; ISO50001.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3300"/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endParaRPr lang="ru-RU" sz="1400" dirty="0">
              <a:solidFill>
                <a:srgbClr val="0033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1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ru-RU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4"/>
            <a:ext cx="9144000" cy="84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ШАП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92281" y="-12385"/>
            <a:ext cx="2051720" cy="8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728" y="116632"/>
            <a:ext cx="636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cap="all" dirty="0">
                <a:solidFill>
                  <a:srgbClr val="003300"/>
                </a:solidFill>
              </a:rPr>
              <a:t>VI. </a:t>
            </a:r>
            <a:r>
              <a:rPr lang="ru-RU" altLang="ru-RU" b="1" cap="all" dirty="0">
                <a:solidFill>
                  <a:srgbClr val="003300"/>
                </a:solidFill>
              </a:rPr>
              <a:t>О проводимой работе с потребителями регулируемых услуг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5536" y="908720"/>
            <a:ext cx="8280920" cy="618752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defRPr/>
            </a:pPr>
            <a:r>
              <a:rPr lang="ru-RU" alt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Основная цель в работе с потребителями регулируемых услуг (товаров, работ):</a:t>
            </a:r>
            <a:endParaRPr lang="ru-RU" dirty="0">
              <a:solidFill>
                <a:srgbClr val="0033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0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5"/>
            <a:ext cx="9144000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ША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984709" y="-12385"/>
            <a:ext cx="2159292" cy="8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172" y="-22153"/>
            <a:ext cx="6702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VII. </a:t>
            </a:r>
            <a:r>
              <a:rPr 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О перспективах деятельности: </a:t>
            </a:r>
            <a:endParaRPr lang="en-US" b="1" cap="all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1.1. </a:t>
            </a:r>
            <a:r>
              <a:rPr lang="ru-RU" b="1" cap="all" dirty="0">
                <a:solidFill>
                  <a:srgbClr val="003300"/>
                </a:solidFill>
                <a:latin typeface="Calibri" panose="020F0502020204030204" pitchFamily="34" charset="0"/>
              </a:rPr>
              <a:t>заявка АО «АЖК» на утверждение Инвестиционной программы на 2021-2025</a:t>
            </a:r>
            <a:r>
              <a:rPr lang="ru-RU" b="1" dirty="0">
                <a:solidFill>
                  <a:srgbClr val="003300"/>
                </a:solidFill>
                <a:latin typeface="Calibri" panose="020F0502020204030204" pitchFamily="34" charset="0"/>
              </a:rPr>
              <a:t>гг.</a:t>
            </a: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6984709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AB0B6B-419B-4354-AF6B-B5433EFDECAA}" type="slidenum">
              <a:rPr lang="ru-RU" b="1" smtClean="0">
                <a:solidFill>
                  <a:srgbClr val="003300"/>
                </a:solidFill>
                <a:latin typeface="Calibri"/>
              </a:rPr>
              <a:pPr>
                <a:defRPr/>
              </a:pPr>
              <a:t>9</a:t>
            </a:fld>
            <a:endParaRPr lang="ru-RU" b="1" dirty="0">
              <a:solidFill>
                <a:srgbClr val="003300"/>
              </a:solidFill>
              <a:latin typeface="Calibri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6455" y="1486654"/>
            <a:ext cx="4194466" cy="323475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lnSpc>
                <a:spcPct val="110000"/>
              </a:lnSpc>
              <a:defRPr/>
            </a:pPr>
            <a:r>
              <a:rPr lang="ru-RU" sz="1200" b="1" dirty="0">
                <a:solidFill>
                  <a:srgbClr val="003300"/>
                </a:solidFill>
              </a:rPr>
              <a:t>Капитальные вложения на 2021-2025 годы</a:t>
            </a:r>
          </a:p>
        </p:txBody>
      </p:sp>
      <p:sp>
        <p:nvSpPr>
          <p:cNvPr id="30" name="Объект 1"/>
          <p:cNvSpPr>
            <a:spLocks noGrp="1"/>
          </p:cNvSpPr>
          <p:nvPr>
            <p:ph idx="1"/>
          </p:nvPr>
        </p:nvSpPr>
        <p:spPr>
          <a:xfrm>
            <a:off x="53929" y="3104403"/>
            <a:ext cx="4858346" cy="3573016"/>
          </a:xfrm>
        </p:spPr>
        <p:txBody>
          <a:bodyPr>
            <a:noAutofit/>
          </a:bodyPr>
          <a:lstStyle/>
          <a:p>
            <a:pPr lvl="0"/>
            <a:r>
              <a:rPr lang="ru-RU" sz="1100" b="1" dirty="0">
                <a:solidFill>
                  <a:srgbClr val="003300"/>
                </a:solidFill>
              </a:rPr>
              <a:t>Строительство новых подстанций – 3 </a:t>
            </a:r>
            <a:r>
              <a:rPr lang="ru-RU" sz="1100" b="1" dirty="0" err="1">
                <a:solidFill>
                  <a:srgbClr val="003300"/>
                </a:solidFill>
              </a:rPr>
              <a:t>шт</a:t>
            </a:r>
            <a:r>
              <a:rPr lang="ru-RU" sz="1100" b="1" dirty="0">
                <a:solidFill>
                  <a:srgbClr val="003300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Строительство ПС 110/10кВ «</a:t>
            </a:r>
            <a:r>
              <a:rPr lang="ru-RU" sz="1100" b="1" dirty="0" err="1">
                <a:solidFill>
                  <a:srgbClr val="003300"/>
                </a:solidFill>
              </a:rPr>
              <a:t>Шамалган</a:t>
            </a:r>
            <a:r>
              <a:rPr lang="ru-RU" sz="1100" b="1" dirty="0">
                <a:solidFill>
                  <a:srgbClr val="003300"/>
                </a:solidFill>
              </a:rPr>
              <a:t>» (</a:t>
            </a:r>
            <a:r>
              <a:rPr lang="ru-RU" sz="1100" b="1" dirty="0" err="1">
                <a:solidFill>
                  <a:srgbClr val="003300"/>
                </a:solidFill>
              </a:rPr>
              <a:t>Ушконыр</a:t>
            </a:r>
            <a:r>
              <a:rPr lang="ru-RU" sz="1100" b="1" dirty="0">
                <a:solidFill>
                  <a:srgbClr val="003300"/>
                </a:solidFill>
              </a:rPr>
              <a:t>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Строительство ПС 110/10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«</a:t>
            </a:r>
            <a:r>
              <a:rPr lang="ru-RU" sz="1100" b="1" dirty="0" err="1">
                <a:solidFill>
                  <a:srgbClr val="003300"/>
                </a:solidFill>
              </a:rPr>
              <a:t>Кокозек</a:t>
            </a:r>
            <a:r>
              <a:rPr lang="ru-RU" sz="1100" b="1" dirty="0">
                <a:solidFill>
                  <a:srgbClr val="003300"/>
                </a:solidFill>
              </a:rPr>
              <a:t>» с присоединением к ОРУ-110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ПС 220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«Каскелен» </a:t>
            </a:r>
            <a:r>
              <a:rPr lang="ru-RU" sz="1100" b="1" dirty="0" err="1">
                <a:solidFill>
                  <a:srgbClr val="003300"/>
                </a:solidFill>
              </a:rPr>
              <a:t>Карасайского</a:t>
            </a:r>
            <a:r>
              <a:rPr lang="ru-RU" sz="1100" b="1" dirty="0">
                <a:solidFill>
                  <a:srgbClr val="003300"/>
                </a:solidFill>
              </a:rPr>
              <a:t> района </a:t>
            </a:r>
            <a:r>
              <a:rPr lang="ru-RU" sz="1100" b="1" dirty="0" err="1">
                <a:solidFill>
                  <a:srgbClr val="003300"/>
                </a:solidFill>
              </a:rPr>
              <a:t>Алматинской</a:t>
            </a:r>
            <a:r>
              <a:rPr lang="ru-RU" sz="1100" b="1" dirty="0">
                <a:solidFill>
                  <a:srgbClr val="003300"/>
                </a:solidFill>
              </a:rPr>
              <a:t> области;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Второй этап работ на ПС №170А «</a:t>
            </a:r>
            <a:r>
              <a:rPr lang="ru-RU" sz="1100" b="1" dirty="0" err="1">
                <a:solidFill>
                  <a:srgbClr val="003300"/>
                </a:solidFill>
              </a:rPr>
              <a:t>Жас</a:t>
            </a:r>
            <a:r>
              <a:rPr lang="ru-RU" sz="1100" b="1" dirty="0">
                <a:solidFill>
                  <a:srgbClr val="003300"/>
                </a:solidFill>
              </a:rPr>
              <a:t> Канат» («</a:t>
            </a:r>
            <a:r>
              <a:rPr lang="ru-RU" sz="1100" b="1" dirty="0" err="1">
                <a:solidFill>
                  <a:srgbClr val="003300"/>
                </a:solidFill>
              </a:rPr>
              <a:t>Турскиб</a:t>
            </a:r>
            <a:r>
              <a:rPr lang="ru-RU" sz="1100" b="1" dirty="0">
                <a:solidFill>
                  <a:srgbClr val="003300"/>
                </a:solidFill>
              </a:rPr>
              <a:t>»).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Реконструкция существующих подстанций – 4 </a:t>
            </a:r>
            <a:r>
              <a:rPr lang="ru-RU" sz="1100" b="1" dirty="0" err="1">
                <a:solidFill>
                  <a:srgbClr val="003300"/>
                </a:solidFill>
              </a:rPr>
              <a:t>шт</a:t>
            </a:r>
            <a:r>
              <a:rPr lang="ru-RU" sz="1100" b="1" dirty="0">
                <a:solidFill>
                  <a:srgbClr val="003300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Реконструкция ПС-220/110/10кВ №7 АХБК;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Реконструкция ПС 110 </a:t>
            </a:r>
            <a:r>
              <a:rPr lang="ru-RU" sz="1100" b="1" dirty="0" err="1">
                <a:solidFill>
                  <a:srgbClr val="003300"/>
                </a:solidFill>
              </a:rPr>
              <a:t>кВ</a:t>
            </a:r>
            <a:r>
              <a:rPr lang="ru-RU" sz="1100" b="1" dirty="0">
                <a:solidFill>
                  <a:srgbClr val="003300"/>
                </a:solidFill>
              </a:rPr>
              <a:t> №46А "Шоссейная" с заменой трансформаторов на 2х63МВА с КРУН-10кВ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Реконструкция ПС -110/10кВ №102И "</a:t>
            </a:r>
            <a:r>
              <a:rPr lang="ru-RU" sz="1100" b="1" dirty="0" err="1">
                <a:solidFill>
                  <a:srgbClr val="003300"/>
                </a:solidFill>
              </a:rPr>
              <a:t>Бескайнар</a:t>
            </a:r>
            <a:r>
              <a:rPr lang="ru-RU" sz="1100" b="1" dirty="0">
                <a:solidFill>
                  <a:srgbClr val="003300"/>
                </a:solidFill>
              </a:rPr>
              <a:t>"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Реконструкция ПС-220кВ №140А «Западная» с заменой автотрансформаторов.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Строительство и реконструкция линий электропередач 35кВ и выше – 797,759 км;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Реконструкция и модернизация ЛЭП-6-10-0,4кВ – 1 549,077 км;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Приобретение основных средств и нематериальных активов;</a:t>
            </a:r>
          </a:p>
          <a:p>
            <a:pPr lvl="0"/>
            <a:r>
              <a:rPr lang="ru-RU" sz="1100" b="1" dirty="0">
                <a:solidFill>
                  <a:srgbClr val="003300"/>
                </a:solidFill>
              </a:rPr>
              <a:t>Создание (построение) системы АСКУЭ.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29" y="820311"/>
            <a:ext cx="90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300"/>
                </a:solidFill>
              </a:rPr>
              <a:t>В рамках утверждения тарифа на 2021-2025 годы, АО «АЖК» в соответствии с Законом  РК «О естественных монополиях», подало заявку на утверждение Инвестиционной программы на 2021-2025 годы. В настоящее время заявка находится на рассмотрении в Департаментах Комитета по регулированию естественных монополиях МНЭ РК по </a:t>
            </a:r>
            <a:r>
              <a:rPr lang="ru-RU" sz="1200" dirty="0" err="1">
                <a:solidFill>
                  <a:srgbClr val="003300"/>
                </a:solidFill>
              </a:rPr>
              <a:t>г.Алматы</a:t>
            </a:r>
            <a:r>
              <a:rPr lang="ru-RU" sz="1200" dirty="0">
                <a:solidFill>
                  <a:srgbClr val="003300"/>
                </a:solidFill>
              </a:rPr>
              <a:t> и </a:t>
            </a:r>
            <a:r>
              <a:rPr lang="ru-RU" sz="1200" dirty="0" err="1">
                <a:solidFill>
                  <a:srgbClr val="003300"/>
                </a:solidFill>
              </a:rPr>
              <a:t>Алматинской</a:t>
            </a:r>
            <a:r>
              <a:rPr lang="ru-RU" sz="1200" dirty="0">
                <a:solidFill>
                  <a:srgbClr val="003300"/>
                </a:solidFill>
              </a:rPr>
              <a:t> области.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09805"/>
              </p:ext>
            </p:extLst>
          </p:nvPr>
        </p:nvGraphicFramePr>
        <p:xfrm>
          <a:off x="8172400" y="1651370"/>
          <a:ext cx="695114" cy="161939"/>
        </p:xfrm>
        <a:graphic>
          <a:graphicData uri="http://schemas.openxmlformats.org/drawingml/2006/table">
            <a:tbl>
              <a:tblPr/>
              <a:tblGrid>
                <a:gridCol w="695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93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млн.тенге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02925"/>
              </p:ext>
            </p:extLst>
          </p:nvPr>
        </p:nvGraphicFramePr>
        <p:xfrm>
          <a:off x="86172" y="1844824"/>
          <a:ext cx="8806307" cy="87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6685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Наименование 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2021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2022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2023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2024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2025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Итого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Всего капитальных вложений, в том числе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21 503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22 333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25 041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25 359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34 331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effectLst/>
                        </a:rPr>
                        <a:t>128 567</a:t>
                      </a:r>
                      <a:endParaRPr lang="ru-RU" sz="1000" b="1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Заемные средства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1 960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1 000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1 000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2 000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3 000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8 960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ru-RU" sz="1000">
                          <a:solidFill>
                            <a:srgbClr val="003300"/>
                          </a:solidFill>
                          <a:effectLst/>
                        </a:rPr>
                        <a:t>Собственные средства</a:t>
                      </a:r>
                      <a:endParaRPr lang="ru-RU" sz="100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19 543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21 333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24 041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23 359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31 331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6195" algn="r"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solidFill>
                            <a:srgbClr val="003300"/>
                          </a:solidFill>
                          <a:effectLst/>
                        </a:rPr>
                        <a:t>119 607</a:t>
                      </a:r>
                      <a:endParaRPr lang="ru-RU" sz="1000" dirty="0">
                        <a:solidFill>
                          <a:srgbClr val="0033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3929" y="2780928"/>
            <a:ext cx="4194466" cy="323475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lnSpc>
                <a:spcPct val="110000"/>
              </a:lnSpc>
              <a:defRPr/>
            </a:pPr>
            <a:r>
              <a:rPr lang="ru-RU" sz="1200" b="1" dirty="0">
                <a:solidFill>
                  <a:srgbClr val="003300"/>
                </a:solidFill>
              </a:rPr>
              <a:t>Основные мероприятия: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860032" y="2780927"/>
            <a:ext cx="4135136" cy="432049"/>
          </a:xfrm>
          <a:prstGeom prst="rect">
            <a:avLst/>
          </a:prstGeom>
          <a:gradFill rotWithShape="1">
            <a:gsLst>
              <a:gs pos="0">
                <a:srgbClr val="A8CDD7">
                  <a:shade val="51000"/>
                  <a:satMod val="130000"/>
                </a:srgbClr>
              </a:gs>
              <a:gs pos="80000">
                <a:srgbClr val="A8CDD7">
                  <a:shade val="93000"/>
                  <a:satMod val="130000"/>
                </a:srgbClr>
              </a:gs>
              <a:gs pos="100000">
                <a:srgbClr val="A8CDD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A8CDD7">
                <a:shade val="25000"/>
                <a:satMod val="150000"/>
              </a:srgbClr>
            </a:contourClr>
          </a:sp3d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0"/>
            </a:lvl1pPr>
          </a:lstStyle>
          <a:p>
            <a:pPr algn="l">
              <a:lnSpc>
                <a:spcPct val="110000"/>
              </a:lnSpc>
              <a:defRPr/>
            </a:pPr>
            <a:r>
              <a:rPr lang="ru-RU" sz="1200" b="1" dirty="0">
                <a:solidFill>
                  <a:srgbClr val="003300"/>
                </a:solidFill>
              </a:rPr>
              <a:t>Основные эффекты от реализации предусмотренные в проекте Инвестиционной программы на 2021-2025 годы: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284984"/>
            <a:ext cx="4135136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Прирост трансформаторной мощности 300 МВА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Ввод в эксплуатацию новых  и реконструированных линий электропередач 35кВ и выше – 797,759 км;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Ввод в эксплуатацию реконструированных и модернизированных ЛЭП-6-10-0,4кВ – 1 549,077 км;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Снижение износа основных средств на 7,7%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Снижение потерь на 0,37%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Снижение аварийности на 17,61%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3300"/>
                </a:solidFill>
              </a:rPr>
              <a:t>Внедрение АСКУЭ с установкой приборов учета в количестве, всего  109 575 штук у потребителей по г. Алматы, 32 292 штук у потребителей по </a:t>
            </a:r>
            <a:r>
              <a:rPr lang="ru-RU" sz="1100" b="1" dirty="0" err="1">
                <a:solidFill>
                  <a:srgbClr val="003300"/>
                </a:solidFill>
              </a:rPr>
              <a:t>Алматинской</a:t>
            </a:r>
            <a:r>
              <a:rPr lang="ru-RU" sz="1100" b="1" dirty="0">
                <a:solidFill>
                  <a:srgbClr val="003300"/>
                </a:solidFill>
              </a:rPr>
              <a:t>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048985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2841</Words>
  <Application>Microsoft Office PowerPoint</Application>
  <PresentationFormat>Экран (4:3)</PresentationFormat>
  <Paragraphs>337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(Основной текст)</vt:lpstr>
      <vt:lpstr>Franklin Gothic Book</vt:lpstr>
      <vt:lpstr>Franklin Gothic Medium</vt:lpstr>
      <vt:lpstr>Times New Roman</vt:lpstr>
      <vt:lpstr>Wingdings</vt:lpstr>
      <vt:lpstr>Тема Office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Молдахметова Айнур</dc:creator>
  <cp:lastModifiedBy>Leila</cp:lastModifiedBy>
  <cp:revision>81</cp:revision>
  <dcterms:created xsi:type="dcterms:W3CDTF">2020-07-14T08:00:57Z</dcterms:created>
  <dcterms:modified xsi:type="dcterms:W3CDTF">2020-07-28T20:01:56Z</dcterms:modified>
</cp:coreProperties>
</file>